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1186" r:id="rId2"/>
    <p:sldId id="1136" r:id="rId3"/>
    <p:sldId id="1148" r:id="rId4"/>
    <p:sldId id="295" r:id="rId5"/>
    <p:sldId id="1149" r:id="rId6"/>
    <p:sldId id="1150" r:id="rId7"/>
    <p:sldId id="1151" r:id="rId8"/>
    <p:sldId id="1155" r:id="rId9"/>
    <p:sldId id="1156" r:id="rId10"/>
    <p:sldId id="1157" r:id="rId11"/>
    <p:sldId id="1158" r:id="rId12"/>
    <p:sldId id="1159" r:id="rId13"/>
    <p:sldId id="1152" r:id="rId14"/>
    <p:sldId id="1160" r:id="rId15"/>
    <p:sldId id="1161" r:id="rId16"/>
    <p:sldId id="1162" r:id="rId17"/>
    <p:sldId id="1164" r:id="rId18"/>
    <p:sldId id="1163" r:id="rId19"/>
    <p:sldId id="1165" r:id="rId20"/>
    <p:sldId id="1166" r:id="rId21"/>
    <p:sldId id="1167" r:id="rId22"/>
    <p:sldId id="1168" r:id="rId23"/>
    <p:sldId id="1169" r:id="rId24"/>
    <p:sldId id="1170" r:id="rId25"/>
    <p:sldId id="1153" r:id="rId26"/>
    <p:sldId id="1171" r:id="rId27"/>
    <p:sldId id="1172" r:id="rId28"/>
    <p:sldId id="1173" r:id="rId29"/>
    <p:sldId id="1174" r:id="rId30"/>
    <p:sldId id="1175" r:id="rId31"/>
    <p:sldId id="1176" r:id="rId32"/>
    <p:sldId id="1177" r:id="rId33"/>
    <p:sldId id="1178" r:id="rId34"/>
    <p:sldId id="1179" r:id="rId35"/>
    <p:sldId id="1154" r:id="rId36"/>
    <p:sldId id="1180" r:id="rId37"/>
    <p:sldId id="1181" r:id="rId38"/>
    <p:sldId id="1182" r:id="rId39"/>
    <p:sldId id="1183" r:id="rId40"/>
    <p:sldId id="1184" r:id="rId41"/>
    <p:sldId id="1185" r:id="rId42"/>
    <p:sldId id="263"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2D4E99"/>
    <a:srgbClr val="0A88D3"/>
    <a:srgbClr val="FFFFFF"/>
    <a:srgbClr val="5574AB"/>
    <a:srgbClr val="EDF3F6"/>
    <a:srgbClr val="2F5597"/>
    <a:srgbClr val="244FA0"/>
    <a:srgbClr val="019DE6"/>
    <a:srgbClr val="ACB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74"/>
    <p:restoredTop sz="94607"/>
  </p:normalViewPr>
  <p:slideViewPr>
    <p:cSldViewPr snapToGrid="0" showGuides="1">
      <p:cViewPr varScale="1">
        <p:scale>
          <a:sx n="124" d="100"/>
          <a:sy n="124" d="100"/>
        </p:scale>
        <p:origin x="768" y="168"/>
      </p:cViewPr>
      <p:guideLst>
        <p:guide orient="horz" pos="482"/>
        <p:guide pos="32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5" d="100"/>
          <a:sy n="65" d="100"/>
        </p:scale>
        <p:origin x="1819"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998894-9D7A-824D-9148-A03C7AA2E55A}" type="doc">
      <dgm:prSet loTypeId="urn:microsoft.com/office/officeart/2005/8/layout/list1" loCatId="list" qsTypeId="urn:microsoft.com/office/officeart/2005/8/quickstyle/simple5" qsCatId="simple" csTypeId="urn:microsoft.com/office/officeart/2005/8/colors/colorful5" csCatId="colorful" phldr="1"/>
      <dgm:spPr/>
      <dgm:t>
        <a:bodyPr/>
        <a:lstStyle/>
        <a:p>
          <a:endParaRPr lang="en-US"/>
        </a:p>
      </dgm:t>
    </dgm:pt>
    <dgm:pt modelId="{5696D404-E452-AD4F-B7A2-AD3DC101D14F}">
      <dgm:prSet/>
      <dgm:spPr/>
      <dgm:t>
        <a:bodyPr/>
        <a:lstStyle/>
        <a:p>
          <a:r>
            <a:rPr lang="zh-CN" altLang="en-US" dirty="0"/>
            <a:t>生成式预训练</a:t>
          </a:r>
          <a:endParaRPr lang="en-CN"/>
        </a:p>
      </dgm:t>
    </dgm:pt>
    <dgm:pt modelId="{F4AB6188-362E-8649-84D4-8D4DDD4E5B22}" type="parTrans" cxnId="{102AB3B9-7242-4142-AA83-860E1696444A}">
      <dgm:prSet/>
      <dgm:spPr/>
      <dgm:t>
        <a:bodyPr/>
        <a:lstStyle/>
        <a:p>
          <a:endParaRPr lang="en-US"/>
        </a:p>
      </dgm:t>
    </dgm:pt>
    <dgm:pt modelId="{F6BDD1A4-1AA7-024D-A76C-A5241F36568E}" type="sibTrans" cxnId="{102AB3B9-7242-4142-AA83-860E1696444A}">
      <dgm:prSet/>
      <dgm:spPr/>
      <dgm:t>
        <a:bodyPr/>
        <a:lstStyle/>
        <a:p>
          <a:endParaRPr lang="en-US"/>
        </a:p>
      </dgm:t>
    </dgm:pt>
    <dgm:pt modelId="{EA7866CB-CB38-4A42-A76D-E6FB9F807C30}">
      <dgm:prSet/>
      <dgm:spPr/>
      <dgm:t>
        <a:bodyPr/>
        <a:lstStyle/>
        <a:p>
          <a:r>
            <a:rPr lang="zh-CN" altLang="en-US" dirty="0"/>
            <a:t>在大规模文本数据上训练一个高容量的语言模型，从而学习 更加丰富的上下文信息</a:t>
          </a:r>
          <a:endParaRPr lang="en-CN"/>
        </a:p>
      </dgm:t>
    </dgm:pt>
    <dgm:pt modelId="{E4E182B9-FE81-6249-BC3F-D7159C6F91C2}" type="parTrans" cxnId="{674F126B-2C35-E94C-A6CD-5A795A45731E}">
      <dgm:prSet/>
      <dgm:spPr/>
      <dgm:t>
        <a:bodyPr/>
        <a:lstStyle/>
        <a:p>
          <a:endParaRPr lang="en-US"/>
        </a:p>
      </dgm:t>
    </dgm:pt>
    <dgm:pt modelId="{DE1289FE-56E9-B549-80BC-8324D7782E17}" type="sibTrans" cxnId="{674F126B-2C35-E94C-A6CD-5A795A45731E}">
      <dgm:prSet/>
      <dgm:spPr/>
      <dgm:t>
        <a:bodyPr/>
        <a:lstStyle/>
        <a:p>
          <a:endParaRPr lang="en-US"/>
        </a:p>
      </dgm:t>
    </dgm:pt>
    <dgm:pt modelId="{9092416A-BDA9-D840-A1A0-6D13CA65D05A}">
      <dgm:prSet/>
      <dgm:spPr/>
      <dgm:t>
        <a:bodyPr/>
        <a:lstStyle/>
        <a:p>
          <a:r>
            <a:rPr lang="zh-CN" altLang="en-US" dirty="0"/>
            <a:t>判别式任务精调</a:t>
          </a:r>
          <a:endParaRPr lang="en-CN"/>
        </a:p>
      </dgm:t>
    </dgm:pt>
    <dgm:pt modelId="{5C11D6BA-7D26-1144-9072-E331A62D5268}" type="parTrans" cxnId="{24558CC1-B899-C248-A9E9-35B481DFD57A}">
      <dgm:prSet/>
      <dgm:spPr/>
      <dgm:t>
        <a:bodyPr/>
        <a:lstStyle/>
        <a:p>
          <a:endParaRPr lang="en-US"/>
        </a:p>
      </dgm:t>
    </dgm:pt>
    <dgm:pt modelId="{DBA207E9-87FD-5045-8DDD-87AD018629C1}" type="sibTrans" cxnId="{24558CC1-B899-C248-A9E9-35B481DFD57A}">
      <dgm:prSet/>
      <dgm:spPr/>
      <dgm:t>
        <a:bodyPr/>
        <a:lstStyle/>
        <a:p>
          <a:endParaRPr lang="en-US"/>
        </a:p>
      </dgm:t>
    </dgm:pt>
    <dgm:pt modelId="{FE5FD164-1912-3743-9B92-5C001A53BCEF}">
      <dgm:prSet/>
      <dgm:spPr/>
      <dgm:t>
        <a:bodyPr/>
        <a:lstStyle/>
        <a:p>
          <a:r>
            <a:rPr lang="zh-CN" altLang="en-US" dirty="0"/>
            <a:t>将预训练好的模型适配到下游任务中，并使用有标注数据 学习判别式任务</a:t>
          </a:r>
          <a:endParaRPr lang="en-CN"/>
        </a:p>
      </dgm:t>
    </dgm:pt>
    <dgm:pt modelId="{D314EEA9-FEB9-194A-B1C0-A212ABAF93FE}" type="parTrans" cxnId="{B6278286-D905-394F-B5BF-93D939354EB3}">
      <dgm:prSet/>
      <dgm:spPr/>
      <dgm:t>
        <a:bodyPr/>
        <a:lstStyle/>
        <a:p>
          <a:endParaRPr lang="en-US"/>
        </a:p>
      </dgm:t>
    </dgm:pt>
    <dgm:pt modelId="{4722B5D6-2E39-C142-A09C-62458E165812}" type="sibTrans" cxnId="{B6278286-D905-394F-B5BF-93D939354EB3}">
      <dgm:prSet/>
      <dgm:spPr/>
      <dgm:t>
        <a:bodyPr/>
        <a:lstStyle/>
        <a:p>
          <a:endParaRPr lang="en-US"/>
        </a:p>
      </dgm:t>
    </dgm:pt>
    <dgm:pt modelId="{8367DF63-9FE8-684E-B51C-7018EFC476B5}" type="pres">
      <dgm:prSet presAssocID="{A7998894-9D7A-824D-9148-A03C7AA2E55A}" presName="linear" presStyleCnt="0">
        <dgm:presLayoutVars>
          <dgm:dir/>
          <dgm:animLvl val="lvl"/>
          <dgm:resizeHandles val="exact"/>
        </dgm:presLayoutVars>
      </dgm:prSet>
      <dgm:spPr/>
    </dgm:pt>
    <dgm:pt modelId="{DCFAE25A-C805-DE47-BE3A-96ECA9CD8ACB}" type="pres">
      <dgm:prSet presAssocID="{5696D404-E452-AD4F-B7A2-AD3DC101D14F}" presName="parentLin" presStyleCnt="0"/>
      <dgm:spPr/>
    </dgm:pt>
    <dgm:pt modelId="{F772D591-ABF0-BC47-890A-CF4F0C3E072B}" type="pres">
      <dgm:prSet presAssocID="{5696D404-E452-AD4F-B7A2-AD3DC101D14F}" presName="parentLeftMargin" presStyleLbl="node1" presStyleIdx="0" presStyleCnt="2"/>
      <dgm:spPr/>
    </dgm:pt>
    <dgm:pt modelId="{E3461816-7719-784A-9EB8-A109666D8543}" type="pres">
      <dgm:prSet presAssocID="{5696D404-E452-AD4F-B7A2-AD3DC101D14F}" presName="parentText" presStyleLbl="node1" presStyleIdx="0" presStyleCnt="2">
        <dgm:presLayoutVars>
          <dgm:chMax val="0"/>
          <dgm:bulletEnabled val="1"/>
        </dgm:presLayoutVars>
      </dgm:prSet>
      <dgm:spPr/>
    </dgm:pt>
    <dgm:pt modelId="{D350F203-690C-E748-B828-4BB3647F60EE}" type="pres">
      <dgm:prSet presAssocID="{5696D404-E452-AD4F-B7A2-AD3DC101D14F}" presName="negativeSpace" presStyleCnt="0"/>
      <dgm:spPr/>
    </dgm:pt>
    <dgm:pt modelId="{11CA3998-5AE2-CB47-B419-E304AB0C25C1}" type="pres">
      <dgm:prSet presAssocID="{5696D404-E452-AD4F-B7A2-AD3DC101D14F}" presName="childText" presStyleLbl="conFgAcc1" presStyleIdx="0" presStyleCnt="2">
        <dgm:presLayoutVars>
          <dgm:bulletEnabled val="1"/>
        </dgm:presLayoutVars>
      </dgm:prSet>
      <dgm:spPr/>
    </dgm:pt>
    <dgm:pt modelId="{9DE52B11-6D46-E548-BD75-19F9C8A63EAD}" type="pres">
      <dgm:prSet presAssocID="{F6BDD1A4-1AA7-024D-A76C-A5241F36568E}" presName="spaceBetweenRectangles" presStyleCnt="0"/>
      <dgm:spPr/>
    </dgm:pt>
    <dgm:pt modelId="{220E6800-9E36-5448-A1D7-5D90DDE3B575}" type="pres">
      <dgm:prSet presAssocID="{9092416A-BDA9-D840-A1A0-6D13CA65D05A}" presName="parentLin" presStyleCnt="0"/>
      <dgm:spPr/>
    </dgm:pt>
    <dgm:pt modelId="{50E3DDBB-F277-3242-AACB-03A6CC1537AE}" type="pres">
      <dgm:prSet presAssocID="{9092416A-BDA9-D840-A1A0-6D13CA65D05A}" presName="parentLeftMargin" presStyleLbl="node1" presStyleIdx="0" presStyleCnt="2"/>
      <dgm:spPr/>
    </dgm:pt>
    <dgm:pt modelId="{5C478955-9B26-7A41-9AA0-6C4BA1080BAD}" type="pres">
      <dgm:prSet presAssocID="{9092416A-BDA9-D840-A1A0-6D13CA65D05A}" presName="parentText" presStyleLbl="node1" presStyleIdx="1" presStyleCnt="2">
        <dgm:presLayoutVars>
          <dgm:chMax val="0"/>
          <dgm:bulletEnabled val="1"/>
        </dgm:presLayoutVars>
      </dgm:prSet>
      <dgm:spPr/>
    </dgm:pt>
    <dgm:pt modelId="{67104260-4568-B542-A1C9-A48296191713}" type="pres">
      <dgm:prSet presAssocID="{9092416A-BDA9-D840-A1A0-6D13CA65D05A}" presName="negativeSpace" presStyleCnt="0"/>
      <dgm:spPr/>
    </dgm:pt>
    <dgm:pt modelId="{09823B72-AED2-0548-B137-A694BCD2B68B}" type="pres">
      <dgm:prSet presAssocID="{9092416A-BDA9-D840-A1A0-6D13CA65D05A}" presName="childText" presStyleLbl="conFgAcc1" presStyleIdx="1" presStyleCnt="2">
        <dgm:presLayoutVars>
          <dgm:bulletEnabled val="1"/>
        </dgm:presLayoutVars>
      </dgm:prSet>
      <dgm:spPr/>
    </dgm:pt>
  </dgm:ptLst>
  <dgm:cxnLst>
    <dgm:cxn modelId="{B80C6713-AEAF-804A-892C-F14877367EEB}" type="presOf" srcId="{5696D404-E452-AD4F-B7A2-AD3DC101D14F}" destId="{F772D591-ABF0-BC47-890A-CF4F0C3E072B}" srcOrd="0" destOrd="0" presId="urn:microsoft.com/office/officeart/2005/8/layout/list1"/>
    <dgm:cxn modelId="{DBFF3936-5645-F44D-BA99-6CDC1F99C30D}" type="presOf" srcId="{A7998894-9D7A-824D-9148-A03C7AA2E55A}" destId="{8367DF63-9FE8-684E-B51C-7018EFC476B5}" srcOrd="0" destOrd="0" presId="urn:microsoft.com/office/officeart/2005/8/layout/list1"/>
    <dgm:cxn modelId="{674F126B-2C35-E94C-A6CD-5A795A45731E}" srcId="{5696D404-E452-AD4F-B7A2-AD3DC101D14F}" destId="{EA7866CB-CB38-4A42-A76D-E6FB9F807C30}" srcOrd="0" destOrd="0" parTransId="{E4E182B9-FE81-6249-BC3F-D7159C6F91C2}" sibTransId="{DE1289FE-56E9-B549-80BC-8324D7782E17}"/>
    <dgm:cxn modelId="{2F3F336E-2EA6-8E4A-B32F-86DE2A0BF22C}" type="presOf" srcId="{EA7866CB-CB38-4A42-A76D-E6FB9F807C30}" destId="{11CA3998-5AE2-CB47-B419-E304AB0C25C1}" srcOrd="0" destOrd="0" presId="urn:microsoft.com/office/officeart/2005/8/layout/list1"/>
    <dgm:cxn modelId="{6422B483-EDC8-2C42-B7E1-02562E43DB1D}" type="presOf" srcId="{9092416A-BDA9-D840-A1A0-6D13CA65D05A}" destId="{50E3DDBB-F277-3242-AACB-03A6CC1537AE}" srcOrd="0" destOrd="0" presId="urn:microsoft.com/office/officeart/2005/8/layout/list1"/>
    <dgm:cxn modelId="{635ED283-0E5C-2E4A-AF79-D0F4F5C75D62}" type="presOf" srcId="{9092416A-BDA9-D840-A1A0-6D13CA65D05A}" destId="{5C478955-9B26-7A41-9AA0-6C4BA1080BAD}" srcOrd="1" destOrd="0" presId="urn:microsoft.com/office/officeart/2005/8/layout/list1"/>
    <dgm:cxn modelId="{B6278286-D905-394F-B5BF-93D939354EB3}" srcId="{9092416A-BDA9-D840-A1A0-6D13CA65D05A}" destId="{FE5FD164-1912-3743-9B92-5C001A53BCEF}" srcOrd="0" destOrd="0" parTransId="{D314EEA9-FEB9-194A-B1C0-A212ABAF93FE}" sibTransId="{4722B5D6-2E39-C142-A09C-62458E165812}"/>
    <dgm:cxn modelId="{2AA5888E-2CB3-084B-8BB1-1EE3F932FE40}" type="presOf" srcId="{FE5FD164-1912-3743-9B92-5C001A53BCEF}" destId="{09823B72-AED2-0548-B137-A694BCD2B68B}" srcOrd="0" destOrd="0" presId="urn:microsoft.com/office/officeart/2005/8/layout/list1"/>
    <dgm:cxn modelId="{102AB3B9-7242-4142-AA83-860E1696444A}" srcId="{A7998894-9D7A-824D-9148-A03C7AA2E55A}" destId="{5696D404-E452-AD4F-B7A2-AD3DC101D14F}" srcOrd="0" destOrd="0" parTransId="{F4AB6188-362E-8649-84D4-8D4DDD4E5B22}" sibTransId="{F6BDD1A4-1AA7-024D-A76C-A5241F36568E}"/>
    <dgm:cxn modelId="{24558CC1-B899-C248-A9E9-35B481DFD57A}" srcId="{A7998894-9D7A-824D-9148-A03C7AA2E55A}" destId="{9092416A-BDA9-D840-A1A0-6D13CA65D05A}" srcOrd="1" destOrd="0" parTransId="{5C11D6BA-7D26-1144-9072-E331A62D5268}" sibTransId="{DBA207E9-87FD-5045-8DDD-87AD018629C1}"/>
    <dgm:cxn modelId="{8A7B6DEB-BBA6-2449-BAA6-CCC41DD0E258}" type="presOf" srcId="{5696D404-E452-AD4F-B7A2-AD3DC101D14F}" destId="{E3461816-7719-784A-9EB8-A109666D8543}" srcOrd="1" destOrd="0" presId="urn:microsoft.com/office/officeart/2005/8/layout/list1"/>
    <dgm:cxn modelId="{422CB4C2-2383-384D-87D7-ED2B126707A9}" type="presParOf" srcId="{8367DF63-9FE8-684E-B51C-7018EFC476B5}" destId="{DCFAE25A-C805-DE47-BE3A-96ECA9CD8ACB}" srcOrd="0" destOrd="0" presId="urn:microsoft.com/office/officeart/2005/8/layout/list1"/>
    <dgm:cxn modelId="{9354ACC6-6A30-E34A-8E8F-75855156101E}" type="presParOf" srcId="{DCFAE25A-C805-DE47-BE3A-96ECA9CD8ACB}" destId="{F772D591-ABF0-BC47-890A-CF4F0C3E072B}" srcOrd="0" destOrd="0" presId="urn:microsoft.com/office/officeart/2005/8/layout/list1"/>
    <dgm:cxn modelId="{CE80CAFD-0197-2748-AC99-7077A1F54650}" type="presParOf" srcId="{DCFAE25A-C805-DE47-BE3A-96ECA9CD8ACB}" destId="{E3461816-7719-784A-9EB8-A109666D8543}" srcOrd="1" destOrd="0" presId="urn:microsoft.com/office/officeart/2005/8/layout/list1"/>
    <dgm:cxn modelId="{05D400F8-9C98-0242-9045-32F160E85843}" type="presParOf" srcId="{8367DF63-9FE8-684E-B51C-7018EFC476B5}" destId="{D350F203-690C-E748-B828-4BB3647F60EE}" srcOrd="1" destOrd="0" presId="urn:microsoft.com/office/officeart/2005/8/layout/list1"/>
    <dgm:cxn modelId="{250F970E-F15B-AB42-B4E1-0C386E4D6A73}" type="presParOf" srcId="{8367DF63-9FE8-684E-B51C-7018EFC476B5}" destId="{11CA3998-5AE2-CB47-B419-E304AB0C25C1}" srcOrd="2" destOrd="0" presId="urn:microsoft.com/office/officeart/2005/8/layout/list1"/>
    <dgm:cxn modelId="{A4D8C96C-1D7C-5A4A-ADA7-82D195E4296C}" type="presParOf" srcId="{8367DF63-9FE8-684E-B51C-7018EFC476B5}" destId="{9DE52B11-6D46-E548-BD75-19F9C8A63EAD}" srcOrd="3" destOrd="0" presId="urn:microsoft.com/office/officeart/2005/8/layout/list1"/>
    <dgm:cxn modelId="{573BE309-1D62-BF47-B4DD-01522002E5E8}" type="presParOf" srcId="{8367DF63-9FE8-684E-B51C-7018EFC476B5}" destId="{220E6800-9E36-5448-A1D7-5D90DDE3B575}" srcOrd="4" destOrd="0" presId="urn:microsoft.com/office/officeart/2005/8/layout/list1"/>
    <dgm:cxn modelId="{627697B8-55BA-254E-B6A2-87CA4B607532}" type="presParOf" srcId="{220E6800-9E36-5448-A1D7-5D90DDE3B575}" destId="{50E3DDBB-F277-3242-AACB-03A6CC1537AE}" srcOrd="0" destOrd="0" presId="urn:microsoft.com/office/officeart/2005/8/layout/list1"/>
    <dgm:cxn modelId="{1124F954-787B-A448-86E2-07AE714B934E}" type="presParOf" srcId="{220E6800-9E36-5448-A1D7-5D90DDE3B575}" destId="{5C478955-9B26-7A41-9AA0-6C4BA1080BAD}" srcOrd="1" destOrd="0" presId="urn:microsoft.com/office/officeart/2005/8/layout/list1"/>
    <dgm:cxn modelId="{E72CA506-83A9-E14D-B97D-52A437286DAB}" type="presParOf" srcId="{8367DF63-9FE8-684E-B51C-7018EFC476B5}" destId="{67104260-4568-B542-A1C9-A48296191713}" srcOrd="5" destOrd="0" presId="urn:microsoft.com/office/officeart/2005/8/layout/list1"/>
    <dgm:cxn modelId="{A2885B8F-5D62-3D48-A63A-9EB479D9B4E0}" type="presParOf" srcId="{8367DF63-9FE8-684E-B51C-7018EFC476B5}" destId="{09823B72-AED2-0548-B137-A694BCD2B68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A3998-5AE2-CB47-B419-E304AB0C25C1}">
      <dsp:nvSpPr>
        <dsp:cNvPr id="0" name=""/>
        <dsp:cNvSpPr/>
      </dsp:nvSpPr>
      <dsp:spPr>
        <a:xfrm>
          <a:off x="0" y="388276"/>
          <a:ext cx="9443869" cy="14222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32949" tIns="437388" rIns="732949"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在大规模文本数据上训练一个高容量的语言模型，从而学习 更加丰富的上下文信息</a:t>
          </a:r>
          <a:endParaRPr lang="en-CN" sz="2100" kern="1200"/>
        </a:p>
      </dsp:txBody>
      <dsp:txXfrm>
        <a:off x="0" y="388276"/>
        <a:ext cx="9443869" cy="1422225"/>
      </dsp:txXfrm>
    </dsp:sp>
    <dsp:sp modelId="{E3461816-7719-784A-9EB8-A109666D8543}">
      <dsp:nvSpPr>
        <dsp:cNvPr id="0" name=""/>
        <dsp:cNvSpPr/>
      </dsp:nvSpPr>
      <dsp:spPr>
        <a:xfrm>
          <a:off x="472193" y="78316"/>
          <a:ext cx="6610708" cy="6199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9869" tIns="0" rIns="249869"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t>生成式预训练</a:t>
          </a:r>
          <a:endParaRPr lang="en-CN" sz="2100" kern="1200"/>
        </a:p>
      </dsp:txBody>
      <dsp:txXfrm>
        <a:off x="502455" y="108578"/>
        <a:ext cx="6550184" cy="559396"/>
      </dsp:txXfrm>
    </dsp:sp>
    <dsp:sp modelId="{09823B72-AED2-0548-B137-A694BCD2B68B}">
      <dsp:nvSpPr>
        <dsp:cNvPr id="0" name=""/>
        <dsp:cNvSpPr/>
      </dsp:nvSpPr>
      <dsp:spPr>
        <a:xfrm>
          <a:off x="0" y="2233861"/>
          <a:ext cx="9443869" cy="14222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32949" tIns="437388" rIns="732949" bIns="149352" numCol="1" spcCol="1270" anchor="t" anchorCtr="0">
          <a:noAutofit/>
        </a:bodyPr>
        <a:lstStyle/>
        <a:p>
          <a:pPr marL="228600" lvl="1" indent="-228600" algn="l" defTabSz="933450">
            <a:lnSpc>
              <a:spcPct val="90000"/>
            </a:lnSpc>
            <a:spcBef>
              <a:spcPct val="0"/>
            </a:spcBef>
            <a:spcAft>
              <a:spcPct val="15000"/>
            </a:spcAft>
            <a:buChar char="•"/>
          </a:pPr>
          <a:r>
            <a:rPr lang="zh-CN" altLang="en-US" sz="2100" kern="1200" dirty="0"/>
            <a:t>将预训练好的模型适配到下游任务中，并使用有标注数据 学习判别式任务</a:t>
          </a:r>
          <a:endParaRPr lang="en-CN" sz="2100" kern="1200"/>
        </a:p>
      </dsp:txBody>
      <dsp:txXfrm>
        <a:off x="0" y="2233861"/>
        <a:ext cx="9443869" cy="1422225"/>
      </dsp:txXfrm>
    </dsp:sp>
    <dsp:sp modelId="{5C478955-9B26-7A41-9AA0-6C4BA1080BAD}">
      <dsp:nvSpPr>
        <dsp:cNvPr id="0" name=""/>
        <dsp:cNvSpPr/>
      </dsp:nvSpPr>
      <dsp:spPr>
        <a:xfrm>
          <a:off x="472193" y="1923901"/>
          <a:ext cx="6610708" cy="61992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9869" tIns="0" rIns="249869" bIns="0" numCol="1" spcCol="1270" anchor="ctr" anchorCtr="0">
          <a:noAutofit/>
        </a:bodyPr>
        <a:lstStyle/>
        <a:p>
          <a:pPr marL="0" lvl="0" indent="0" algn="l" defTabSz="933450">
            <a:lnSpc>
              <a:spcPct val="90000"/>
            </a:lnSpc>
            <a:spcBef>
              <a:spcPct val="0"/>
            </a:spcBef>
            <a:spcAft>
              <a:spcPct val="35000"/>
            </a:spcAft>
            <a:buNone/>
          </a:pPr>
          <a:r>
            <a:rPr lang="zh-CN" altLang="en-US" sz="2100" kern="1200" dirty="0"/>
            <a:t>判别式任务精调</a:t>
          </a:r>
          <a:endParaRPr lang="en-CN" sz="2100" kern="1200"/>
        </a:p>
      </dsp:txBody>
      <dsp:txXfrm>
        <a:off x="502455" y="1954163"/>
        <a:ext cx="6550184"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7283C93-14E7-49CB-8C89-FBF4B48DE3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D97D9FF0-0E26-434C-B5DC-4766B618CA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6FAA3C-C0E0-4D4B-9CC4-15295DFEF53B}" type="datetimeFigureOut">
              <a:rPr lang="zh-CN" altLang="en-US" smtClean="0"/>
              <a:t>2021/9/26</a:t>
            </a:fld>
            <a:endParaRPr lang="zh-CN" altLang="en-US"/>
          </a:p>
        </p:txBody>
      </p:sp>
      <p:sp>
        <p:nvSpPr>
          <p:cNvPr id="4" name="页脚占位符 3">
            <a:extLst>
              <a:ext uri="{FF2B5EF4-FFF2-40B4-BE49-F238E27FC236}">
                <a16:creationId xmlns:a16="http://schemas.microsoft.com/office/drawing/2014/main" id="{AF719A4B-2804-4E1E-B625-99D3DABBEF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FE765A-43BA-4AC8-9A23-7A45CAFDCC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44E9A4-CAE6-4656-A415-5E6DB8BAA996}" type="slidenum">
              <a:rPr lang="zh-CN" altLang="en-US" smtClean="0"/>
              <a:t>‹#›</a:t>
            </a:fld>
            <a:endParaRPr lang="zh-CN" altLang="en-US"/>
          </a:p>
        </p:txBody>
      </p:sp>
    </p:spTree>
    <p:extLst>
      <p:ext uri="{BB962C8B-B14F-4D97-AF65-F5344CB8AC3E}">
        <p14:creationId xmlns:p14="http://schemas.microsoft.com/office/powerpoint/2010/main" val="1969593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166E-1E00-4D2A-ACBE-1715A7DDC64E}" type="datetimeFigureOut">
              <a:rPr lang="zh-CN" altLang="en-US" smtClean="0"/>
              <a:t>2021/9/26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805DD-1C5A-44BE-B861-D8F817A8137D}" type="slidenum">
              <a:rPr lang="zh-CN" altLang="en-US" smtClean="0"/>
              <a:t>‹#›</a:t>
            </a:fld>
            <a:endParaRPr lang="zh-CN" altLang="en-US"/>
          </a:p>
        </p:txBody>
      </p:sp>
    </p:spTree>
    <p:extLst>
      <p:ext uri="{BB962C8B-B14F-4D97-AF65-F5344CB8AC3E}">
        <p14:creationId xmlns:p14="http://schemas.microsoft.com/office/powerpoint/2010/main" val="389972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a:t>
            </a:fld>
            <a:endParaRPr lang="zh-CN" altLang="en-US"/>
          </a:p>
        </p:txBody>
      </p:sp>
    </p:spTree>
    <p:extLst>
      <p:ext uri="{BB962C8B-B14F-4D97-AF65-F5344CB8AC3E}">
        <p14:creationId xmlns:p14="http://schemas.microsoft.com/office/powerpoint/2010/main" val="199755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图中</a:t>
            </a:r>
            <a:r>
              <a:rPr kumimoji="1" lang="en-US" altLang="zh-CN" dirty="0"/>
              <a:t>GPU</a:t>
            </a:r>
            <a:r>
              <a:rPr kumimoji="1" lang="zh-CN" altLang="en-US" dirty="0"/>
              <a:t>为英伟达</a:t>
            </a:r>
            <a:r>
              <a:rPr kumimoji="1" lang="en-US" altLang="zh-CN" dirty="0"/>
              <a:t>A100</a:t>
            </a:r>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10</a:t>
            </a:fld>
            <a:endParaRPr lang="zh-CN" altLang="en-US"/>
          </a:p>
        </p:txBody>
      </p:sp>
    </p:spTree>
    <p:extLst>
      <p:ext uri="{BB962C8B-B14F-4D97-AF65-F5344CB8AC3E}">
        <p14:creationId xmlns:p14="http://schemas.microsoft.com/office/powerpoint/2010/main" val="429126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图中</a:t>
            </a:r>
            <a:r>
              <a:rPr kumimoji="1" lang="en-US" altLang="zh-CN" dirty="0"/>
              <a:t>GPU</a:t>
            </a:r>
            <a:r>
              <a:rPr kumimoji="1" lang="zh-CN" altLang="en-US" dirty="0"/>
              <a:t>为英伟达</a:t>
            </a:r>
            <a:r>
              <a:rPr kumimoji="1" lang="en-US" altLang="zh-CN" dirty="0"/>
              <a:t>A100</a:t>
            </a:r>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11</a:t>
            </a:fld>
            <a:endParaRPr lang="zh-CN" altLang="en-US"/>
          </a:p>
        </p:txBody>
      </p:sp>
    </p:spTree>
    <p:extLst>
      <p:ext uri="{BB962C8B-B14F-4D97-AF65-F5344CB8AC3E}">
        <p14:creationId xmlns:p14="http://schemas.microsoft.com/office/powerpoint/2010/main" val="2920459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图中</a:t>
            </a:r>
            <a:r>
              <a:rPr kumimoji="1" lang="en-US" altLang="zh-CN" dirty="0"/>
              <a:t>GPU</a:t>
            </a:r>
            <a:r>
              <a:rPr kumimoji="1" lang="zh-CN" altLang="en-US" dirty="0"/>
              <a:t>为英伟达</a:t>
            </a:r>
            <a:r>
              <a:rPr kumimoji="1" lang="en-US" altLang="zh-CN" dirty="0"/>
              <a:t>A100</a:t>
            </a:r>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12</a:t>
            </a:fld>
            <a:endParaRPr lang="zh-CN" altLang="en-US"/>
          </a:p>
        </p:txBody>
      </p:sp>
    </p:spTree>
    <p:extLst>
      <p:ext uri="{BB962C8B-B14F-4D97-AF65-F5344CB8AC3E}">
        <p14:creationId xmlns:p14="http://schemas.microsoft.com/office/powerpoint/2010/main" val="1727165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bg1">
                  <a:lumMod val="75000"/>
                </a:schemeClr>
              </a:solidFill>
            </a:endParaRPr>
          </a:p>
        </p:txBody>
      </p:sp>
      <p:sp>
        <p:nvSpPr>
          <p:cNvPr id="4" name="灯片编号占位符 3"/>
          <p:cNvSpPr>
            <a:spLocks noGrp="1"/>
          </p:cNvSpPr>
          <p:nvPr>
            <p:ph type="sldNum" sz="quarter" idx="5"/>
          </p:nvPr>
        </p:nvSpPr>
        <p:spPr/>
        <p:txBody>
          <a:bodyPr/>
          <a:lstStyle/>
          <a:p>
            <a:fld id="{0F4805DD-1C5A-44BE-B861-D8F817A8137D}" type="slidenum">
              <a:rPr lang="zh-CN" altLang="en-US" smtClean="0"/>
              <a:t>13</a:t>
            </a:fld>
            <a:endParaRPr lang="zh-CN" altLang="en-US"/>
          </a:p>
        </p:txBody>
      </p:sp>
    </p:spTree>
    <p:extLst>
      <p:ext uri="{BB962C8B-B14F-4D97-AF65-F5344CB8AC3E}">
        <p14:creationId xmlns:p14="http://schemas.microsoft.com/office/powerpoint/2010/main" val="2859038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14</a:t>
            </a:fld>
            <a:endParaRPr lang="zh-CN" altLang="en-US"/>
          </a:p>
        </p:txBody>
      </p:sp>
    </p:spTree>
    <p:extLst>
      <p:ext uri="{BB962C8B-B14F-4D97-AF65-F5344CB8AC3E}">
        <p14:creationId xmlns:p14="http://schemas.microsoft.com/office/powerpoint/2010/main" val="1638402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15</a:t>
            </a:fld>
            <a:endParaRPr lang="zh-CN" altLang="en-US"/>
          </a:p>
        </p:txBody>
      </p:sp>
    </p:spTree>
    <p:extLst>
      <p:ext uri="{BB962C8B-B14F-4D97-AF65-F5344CB8AC3E}">
        <p14:creationId xmlns:p14="http://schemas.microsoft.com/office/powerpoint/2010/main" val="2680496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16</a:t>
            </a:fld>
            <a:endParaRPr lang="zh-CN" altLang="en-US"/>
          </a:p>
        </p:txBody>
      </p:sp>
    </p:spTree>
    <p:extLst>
      <p:ext uri="{BB962C8B-B14F-4D97-AF65-F5344CB8AC3E}">
        <p14:creationId xmlns:p14="http://schemas.microsoft.com/office/powerpoint/2010/main" val="4049955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17</a:t>
            </a:fld>
            <a:endParaRPr lang="zh-CN" altLang="en-US"/>
          </a:p>
        </p:txBody>
      </p:sp>
    </p:spTree>
    <p:extLst>
      <p:ext uri="{BB962C8B-B14F-4D97-AF65-F5344CB8AC3E}">
        <p14:creationId xmlns:p14="http://schemas.microsoft.com/office/powerpoint/2010/main" val="3514752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18</a:t>
            </a:fld>
            <a:endParaRPr lang="zh-CN" altLang="en-US"/>
          </a:p>
        </p:txBody>
      </p:sp>
    </p:spTree>
    <p:extLst>
      <p:ext uri="{BB962C8B-B14F-4D97-AF65-F5344CB8AC3E}">
        <p14:creationId xmlns:p14="http://schemas.microsoft.com/office/powerpoint/2010/main" val="246016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19</a:t>
            </a:fld>
            <a:endParaRPr lang="zh-CN" altLang="en-US"/>
          </a:p>
        </p:txBody>
      </p:sp>
    </p:spTree>
    <p:extLst>
      <p:ext uri="{BB962C8B-B14F-4D97-AF65-F5344CB8AC3E}">
        <p14:creationId xmlns:p14="http://schemas.microsoft.com/office/powerpoint/2010/main" val="328894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a:t>
            </a:fld>
            <a:endParaRPr lang="zh-CN" altLang="en-US"/>
          </a:p>
        </p:txBody>
      </p:sp>
    </p:spTree>
    <p:extLst>
      <p:ext uri="{BB962C8B-B14F-4D97-AF65-F5344CB8AC3E}">
        <p14:creationId xmlns:p14="http://schemas.microsoft.com/office/powerpoint/2010/main" val="3252162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20</a:t>
            </a:fld>
            <a:endParaRPr lang="zh-CN" altLang="en-US"/>
          </a:p>
        </p:txBody>
      </p:sp>
    </p:spTree>
    <p:extLst>
      <p:ext uri="{BB962C8B-B14F-4D97-AF65-F5344CB8AC3E}">
        <p14:creationId xmlns:p14="http://schemas.microsoft.com/office/powerpoint/2010/main" val="634946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21</a:t>
            </a:fld>
            <a:endParaRPr lang="zh-CN" altLang="en-US"/>
          </a:p>
        </p:txBody>
      </p:sp>
    </p:spTree>
    <p:extLst>
      <p:ext uri="{BB962C8B-B14F-4D97-AF65-F5344CB8AC3E}">
        <p14:creationId xmlns:p14="http://schemas.microsoft.com/office/powerpoint/2010/main" val="2322664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22</a:t>
            </a:fld>
            <a:endParaRPr lang="zh-CN" altLang="en-US"/>
          </a:p>
        </p:txBody>
      </p:sp>
    </p:spTree>
    <p:extLst>
      <p:ext uri="{BB962C8B-B14F-4D97-AF65-F5344CB8AC3E}">
        <p14:creationId xmlns:p14="http://schemas.microsoft.com/office/powerpoint/2010/main" val="4187279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23</a:t>
            </a:fld>
            <a:endParaRPr lang="zh-CN" altLang="en-US"/>
          </a:p>
        </p:txBody>
      </p:sp>
    </p:spTree>
    <p:extLst>
      <p:ext uri="{BB962C8B-B14F-4D97-AF65-F5344CB8AC3E}">
        <p14:creationId xmlns:p14="http://schemas.microsoft.com/office/powerpoint/2010/main" val="3710774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24</a:t>
            </a:fld>
            <a:endParaRPr lang="zh-CN" altLang="en-US"/>
          </a:p>
        </p:txBody>
      </p:sp>
    </p:spTree>
    <p:extLst>
      <p:ext uri="{BB962C8B-B14F-4D97-AF65-F5344CB8AC3E}">
        <p14:creationId xmlns:p14="http://schemas.microsoft.com/office/powerpoint/2010/main" val="1328322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25</a:t>
            </a:fld>
            <a:endParaRPr lang="zh-CN" altLang="en-US"/>
          </a:p>
        </p:txBody>
      </p:sp>
    </p:spTree>
    <p:extLst>
      <p:ext uri="{BB962C8B-B14F-4D97-AF65-F5344CB8AC3E}">
        <p14:creationId xmlns:p14="http://schemas.microsoft.com/office/powerpoint/2010/main" val="4109661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26</a:t>
            </a:fld>
            <a:endParaRPr lang="zh-CN" altLang="en-US"/>
          </a:p>
        </p:txBody>
      </p:sp>
    </p:spTree>
    <p:extLst>
      <p:ext uri="{BB962C8B-B14F-4D97-AF65-F5344CB8AC3E}">
        <p14:creationId xmlns:p14="http://schemas.microsoft.com/office/powerpoint/2010/main" val="4274234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27</a:t>
            </a:fld>
            <a:endParaRPr lang="zh-CN" altLang="en-US"/>
          </a:p>
        </p:txBody>
      </p:sp>
    </p:spTree>
    <p:extLst>
      <p:ext uri="{BB962C8B-B14F-4D97-AF65-F5344CB8AC3E}">
        <p14:creationId xmlns:p14="http://schemas.microsoft.com/office/powerpoint/2010/main" val="2707048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28</a:t>
            </a:fld>
            <a:endParaRPr lang="zh-CN" altLang="en-US"/>
          </a:p>
        </p:txBody>
      </p:sp>
    </p:spTree>
    <p:extLst>
      <p:ext uri="{BB962C8B-B14F-4D97-AF65-F5344CB8AC3E}">
        <p14:creationId xmlns:p14="http://schemas.microsoft.com/office/powerpoint/2010/main" val="115802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29</a:t>
            </a:fld>
            <a:endParaRPr lang="zh-CN" altLang="en-US"/>
          </a:p>
        </p:txBody>
      </p:sp>
    </p:spTree>
    <p:extLst>
      <p:ext uri="{BB962C8B-B14F-4D97-AF65-F5344CB8AC3E}">
        <p14:creationId xmlns:p14="http://schemas.microsoft.com/office/powerpoint/2010/main" val="158476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a:t>
            </a:fld>
            <a:endParaRPr lang="zh-CN" altLang="en-US"/>
          </a:p>
        </p:txBody>
      </p:sp>
    </p:spTree>
    <p:extLst>
      <p:ext uri="{BB962C8B-B14F-4D97-AF65-F5344CB8AC3E}">
        <p14:creationId xmlns:p14="http://schemas.microsoft.com/office/powerpoint/2010/main" val="3660943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30</a:t>
            </a:fld>
            <a:endParaRPr lang="zh-CN" altLang="en-US"/>
          </a:p>
        </p:txBody>
      </p:sp>
    </p:spTree>
    <p:extLst>
      <p:ext uri="{BB962C8B-B14F-4D97-AF65-F5344CB8AC3E}">
        <p14:creationId xmlns:p14="http://schemas.microsoft.com/office/powerpoint/2010/main" val="358650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31</a:t>
            </a:fld>
            <a:endParaRPr lang="zh-CN" altLang="en-US"/>
          </a:p>
        </p:txBody>
      </p:sp>
    </p:spTree>
    <p:extLst>
      <p:ext uri="{BB962C8B-B14F-4D97-AF65-F5344CB8AC3E}">
        <p14:creationId xmlns:p14="http://schemas.microsoft.com/office/powerpoint/2010/main" val="839370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32</a:t>
            </a:fld>
            <a:endParaRPr lang="zh-CN" altLang="en-US"/>
          </a:p>
        </p:txBody>
      </p:sp>
    </p:spTree>
    <p:extLst>
      <p:ext uri="{BB962C8B-B14F-4D97-AF65-F5344CB8AC3E}">
        <p14:creationId xmlns:p14="http://schemas.microsoft.com/office/powerpoint/2010/main" val="3137007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33</a:t>
            </a:fld>
            <a:endParaRPr lang="zh-CN" altLang="en-US"/>
          </a:p>
        </p:txBody>
      </p:sp>
    </p:spTree>
    <p:extLst>
      <p:ext uri="{BB962C8B-B14F-4D97-AF65-F5344CB8AC3E}">
        <p14:creationId xmlns:p14="http://schemas.microsoft.com/office/powerpoint/2010/main" val="56221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34</a:t>
            </a:fld>
            <a:endParaRPr lang="zh-CN" altLang="en-US"/>
          </a:p>
        </p:txBody>
      </p:sp>
    </p:spTree>
    <p:extLst>
      <p:ext uri="{BB962C8B-B14F-4D97-AF65-F5344CB8AC3E}">
        <p14:creationId xmlns:p14="http://schemas.microsoft.com/office/powerpoint/2010/main" val="2137471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35</a:t>
            </a:fld>
            <a:endParaRPr lang="zh-CN" altLang="en-US"/>
          </a:p>
        </p:txBody>
      </p:sp>
    </p:spTree>
    <p:extLst>
      <p:ext uri="{BB962C8B-B14F-4D97-AF65-F5344CB8AC3E}">
        <p14:creationId xmlns:p14="http://schemas.microsoft.com/office/powerpoint/2010/main" val="28391021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36</a:t>
            </a:fld>
            <a:endParaRPr lang="zh-CN" altLang="en-US"/>
          </a:p>
        </p:txBody>
      </p:sp>
    </p:spTree>
    <p:extLst>
      <p:ext uri="{BB962C8B-B14F-4D97-AF65-F5344CB8AC3E}">
        <p14:creationId xmlns:p14="http://schemas.microsoft.com/office/powerpoint/2010/main" val="1560532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37</a:t>
            </a:fld>
            <a:endParaRPr lang="zh-CN" altLang="en-US"/>
          </a:p>
        </p:txBody>
      </p:sp>
    </p:spTree>
    <p:extLst>
      <p:ext uri="{BB962C8B-B14F-4D97-AF65-F5344CB8AC3E}">
        <p14:creationId xmlns:p14="http://schemas.microsoft.com/office/powerpoint/2010/main" val="4034007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38</a:t>
            </a:fld>
            <a:endParaRPr lang="zh-CN" altLang="en-US"/>
          </a:p>
        </p:txBody>
      </p:sp>
    </p:spTree>
    <p:extLst>
      <p:ext uri="{BB962C8B-B14F-4D97-AF65-F5344CB8AC3E}">
        <p14:creationId xmlns:p14="http://schemas.microsoft.com/office/powerpoint/2010/main" val="307250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39</a:t>
            </a:fld>
            <a:endParaRPr lang="zh-CN" altLang="en-US"/>
          </a:p>
        </p:txBody>
      </p:sp>
    </p:spTree>
    <p:extLst>
      <p:ext uri="{BB962C8B-B14F-4D97-AF65-F5344CB8AC3E}">
        <p14:creationId xmlns:p14="http://schemas.microsoft.com/office/powerpoint/2010/main" val="151767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a:t>
            </a:fld>
            <a:endParaRPr lang="zh-CN" altLang="en-US"/>
          </a:p>
        </p:txBody>
      </p:sp>
    </p:spTree>
    <p:extLst>
      <p:ext uri="{BB962C8B-B14F-4D97-AF65-F5344CB8AC3E}">
        <p14:creationId xmlns:p14="http://schemas.microsoft.com/office/powerpoint/2010/main" val="29845718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40</a:t>
            </a:fld>
            <a:endParaRPr lang="zh-CN" altLang="en-US"/>
          </a:p>
        </p:txBody>
      </p:sp>
    </p:spTree>
    <p:extLst>
      <p:ext uri="{BB962C8B-B14F-4D97-AF65-F5344CB8AC3E}">
        <p14:creationId xmlns:p14="http://schemas.microsoft.com/office/powerpoint/2010/main" val="3812354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41</a:t>
            </a:fld>
            <a:endParaRPr lang="zh-CN" altLang="en-US"/>
          </a:p>
        </p:txBody>
      </p:sp>
    </p:spTree>
    <p:extLst>
      <p:ext uri="{BB962C8B-B14F-4D97-AF65-F5344CB8AC3E}">
        <p14:creationId xmlns:p14="http://schemas.microsoft.com/office/powerpoint/2010/main" val="552134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5F52441D-E318-423F-8E4B-963DE5A221E7}" type="slidenum">
              <a:rPr lang="zh-CN" altLang="en-US" smtClean="0"/>
              <a:t>42</a:t>
            </a:fld>
            <a:endParaRPr lang="zh-CN" altLang="en-US"/>
          </a:p>
        </p:txBody>
      </p:sp>
    </p:spTree>
    <p:extLst>
      <p:ext uri="{BB962C8B-B14F-4D97-AF65-F5344CB8AC3E}">
        <p14:creationId xmlns:p14="http://schemas.microsoft.com/office/powerpoint/2010/main" val="1624546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5</a:t>
            </a:fld>
            <a:endParaRPr lang="zh-CN" altLang="en-US"/>
          </a:p>
        </p:txBody>
      </p:sp>
    </p:spTree>
    <p:extLst>
      <p:ext uri="{BB962C8B-B14F-4D97-AF65-F5344CB8AC3E}">
        <p14:creationId xmlns:p14="http://schemas.microsoft.com/office/powerpoint/2010/main" val="415653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图中</a:t>
            </a:r>
            <a:r>
              <a:rPr kumimoji="1" lang="en-US" altLang="zh-CN" dirty="0"/>
              <a:t>GPU</a:t>
            </a:r>
            <a:r>
              <a:rPr kumimoji="1" lang="zh-CN" altLang="en-US" dirty="0"/>
              <a:t>为英伟达</a:t>
            </a:r>
            <a:r>
              <a:rPr kumimoji="1" lang="en-US" altLang="zh-CN" dirty="0"/>
              <a:t>A100</a:t>
            </a:r>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6</a:t>
            </a:fld>
            <a:endParaRPr lang="zh-CN" altLang="en-US"/>
          </a:p>
        </p:txBody>
      </p:sp>
    </p:spTree>
    <p:extLst>
      <p:ext uri="{BB962C8B-B14F-4D97-AF65-F5344CB8AC3E}">
        <p14:creationId xmlns:p14="http://schemas.microsoft.com/office/powerpoint/2010/main" val="2539321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bg1">
                  <a:lumMod val="75000"/>
                </a:schemeClr>
              </a:solidFill>
            </a:endParaRPr>
          </a:p>
        </p:txBody>
      </p:sp>
      <p:sp>
        <p:nvSpPr>
          <p:cNvPr id="4" name="灯片编号占位符 3"/>
          <p:cNvSpPr>
            <a:spLocks noGrp="1"/>
          </p:cNvSpPr>
          <p:nvPr>
            <p:ph type="sldNum" sz="quarter" idx="5"/>
          </p:nvPr>
        </p:nvSpPr>
        <p:spPr/>
        <p:txBody>
          <a:bodyPr/>
          <a:lstStyle/>
          <a:p>
            <a:fld id="{0F4805DD-1C5A-44BE-B861-D8F817A8137D}" type="slidenum">
              <a:rPr lang="zh-CN" altLang="en-US" smtClean="0"/>
              <a:t>7</a:t>
            </a:fld>
            <a:endParaRPr lang="zh-CN" altLang="en-US"/>
          </a:p>
        </p:txBody>
      </p:sp>
    </p:spTree>
    <p:extLst>
      <p:ext uri="{BB962C8B-B14F-4D97-AF65-F5344CB8AC3E}">
        <p14:creationId xmlns:p14="http://schemas.microsoft.com/office/powerpoint/2010/main" val="228489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8</a:t>
            </a:fld>
            <a:endParaRPr lang="zh-CN" altLang="en-US"/>
          </a:p>
        </p:txBody>
      </p:sp>
    </p:spTree>
    <p:extLst>
      <p:ext uri="{BB962C8B-B14F-4D97-AF65-F5344CB8AC3E}">
        <p14:creationId xmlns:p14="http://schemas.microsoft.com/office/powerpoint/2010/main" val="1126267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图中</a:t>
            </a:r>
            <a:r>
              <a:rPr kumimoji="1" lang="en-US" altLang="zh-CN" dirty="0"/>
              <a:t>GPU</a:t>
            </a:r>
            <a:r>
              <a:rPr kumimoji="1" lang="zh-CN" altLang="en-US" dirty="0"/>
              <a:t>为英伟达</a:t>
            </a:r>
            <a:r>
              <a:rPr kumimoji="1" lang="en-US" altLang="zh-CN" dirty="0"/>
              <a:t>A100</a:t>
            </a:r>
            <a:endParaRPr kumimoji="1" lang="zh-CN" altLang="en-US" dirty="0"/>
          </a:p>
        </p:txBody>
      </p:sp>
      <p:sp>
        <p:nvSpPr>
          <p:cNvPr id="4" name="灯片编号占位符 3"/>
          <p:cNvSpPr>
            <a:spLocks noGrp="1"/>
          </p:cNvSpPr>
          <p:nvPr>
            <p:ph type="sldNum" sz="quarter" idx="5"/>
          </p:nvPr>
        </p:nvSpPr>
        <p:spPr/>
        <p:txBody>
          <a:bodyPr/>
          <a:lstStyle/>
          <a:p>
            <a:fld id="{0F4805DD-1C5A-44BE-B861-D8F817A8137D}" type="slidenum">
              <a:rPr lang="zh-CN" altLang="en-US" smtClean="0"/>
              <a:t>9</a:t>
            </a:fld>
            <a:endParaRPr lang="zh-CN" altLang="en-US"/>
          </a:p>
        </p:txBody>
      </p:sp>
    </p:spTree>
    <p:extLst>
      <p:ext uri="{BB962C8B-B14F-4D97-AF65-F5344CB8AC3E}">
        <p14:creationId xmlns:p14="http://schemas.microsoft.com/office/powerpoint/2010/main" val="1108354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
        <p:nvSpPr>
          <p:cNvPr id="27" name="流程图: 资料带 26">
            <a:extLst>
              <a:ext uri="{FF2B5EF4-FFF2-40B4-BE49-F238E27FC236}">
                <a16:creationId xmlns:a16="http://schemas.microsoft.com/office/drawing/2014/main" id="{9349E164-D6B5-44E4-A5D5-3E9ECC63CC24}"/>
              </a:ext>
            </a:extLst>
          </p:cNvPr>
          <p:cNvSpPr/>
          <p:nvPr userDrawn="1"/>
        </p:nvSpPr>
        <p:spPr>
          <a:xfrm>
            <a:off x="-1202" y="44710"/>
            <a:ext cx="12204175" cy="3601739"/>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 fmla="*/ 0 w 10000"/>
              <a:gd name="connsiteY0" fmla="*/ 1000 h 9631"/>
              <a:gd name="connsiteX1" fmla="*/ 2500 w 10000"/>
              <a:gd name="connsiteY1" fmla="*/ 2000 h 9631"/>
              <a:gd name="connsiteX2" fmla="*/ 5000 w 10000"/>
              <a:gd name="connsiteY2" fmla="*/ 1000 h 9631"/>
              <a:gd name="connsiteX3" fmla="*/ 7500 w 10000"/>
              <a:gd name="connsiteY3" fmla="*/ 0 h 9631"/>
              <a:gd name="connsiteX4" fmla="*/ 10000 w 10000"/>
              <a:gd name="connsiteY4" fmla="*/ 1000 h 9631"/>
              <a:gd name="connsiteX5" fmla="*/ 10000 w 10000"/>
              <a:gd name="connsiteY5" fmla="*/ 9000 h 9631"/>
              <a:gd name="connsiteX6" fmla="*/ 7500 w 10000"/>
              <a:gd name="connsiteY6" fmla="*/ 8000 h 9631"/>
              <a:gd name="connsiteX7" fmla="*/ 5000 w 10000"/>
              <a:gd name="connsiteY7" fmla="*/ 9000 h 9631"/>
              <a:gd name="connsiteX8" fmla="*/ 0 w 10000"/>
              <a:gd name="connsiteY8" fmla="*/ 9000 h 9631"/>
              <a:gd name="connsiteX9" fmla="*/ 0 w 10000"/>
              <a:gd name="connsiteY9" fmla="*/ 1000 h 9631"/>
              <a:gd name="connsiteX0" fmla="*/ 0 w 10000"/>
              <a:gd name="connsiteY0" fmla="*/ 1038 h 9703"/>
              <a:gd name="connsiteX1" fmla="*/ 2500 w 10000"/>
              <a:gd name="connsiteY1" fmla="*/ 2077 h 9703"/>
              <a:gd name="connsiteX2" fmla="*/ 5000 w 10000"/>
              <a:gd name="connsiteY2" fmla="*/ 1038 h 9703"/>
              <a:gd name="connsiteX3" fmla="*/ 7500 w 10000"/>
              <a:gd name="connsiteY3" fmla="*/ 0 h 9703"/>
              <a:gd name="connsiteX4" fmla="*/ 10000 w 10000"/>
              <a:gd name="connsiteY4" fmla="*/ 1038 h 9703"/>
              <a:gd name="connsiteX5" fmla="*/ 10000 w 10000"/>
              <a:gd name="connsiteY5" fmla="*/ 9345 h 9703"/>
              <a:gd name="connsiteX6" fmla="*/ 7500 w 10000"/>
              <a:gd name="connsiteY6" fmla="*/ 8307 h 9703"/>
              <a:gd name="connsiteX7" fmla="*/ 0 w 10000"/>
              <a:gd name="connsiteY7" fmla="*/ 9345 h 9703"/>
              <a:gd name="connsiteX8" fmla="*/ 0 w 10000"/>
              <a:gd name="connsiteY8" fmla="*/ 1038 h 9703"/>
              <a:gd name="connsiteX0" fmla="*/ 0 w 10000"/>
              <a:gd name="connsiteY0" fmla="*/ 1070 h 10701"/>
              <a:gd name="connsiteX1" fmla="*/ 2500 w 10000"/>
              <a:gd name="connsiteY1" fmla="*/ 2141 h 10701"/>
              <a:gd name="connsiteX2" fmla="*/ 5000 w 10000"/>
              <a:gd name="connsiteY2" fmla="*/ 1070 h 10701"/>
              <a:gd name="connsiteX3" fmla="*/ 7500 w 10000"/>
              <a:gd name="connsiteY3" fmla="*/ 0 h 10701"/>
              <a:gd name="connsiteX4" fmla="*/ 10000 w 10000"/>
              <a:gd name="connsiteY4" fmla="*/ 1070 h 10701"/>
              <a:gd name="connsiteX5" fmla="*/ 10000 w 10000"/>
              <a:gd name="connsiteY5" fmla="*/ 9631 h 10701"/>
              <a:gd name="connsiteX6" fmla="*/ 0 w 10000"/>
              <a:gd name="connsiteY6" fmla="*/ 9631 h 10701"/>
              <a:gd name="connsiteX7" fmla="*/ 0 w 10000"/>
              <a:gd name="connsiteY7" fmla="*/ 1070 h 10701"/>
              <a:gd name="connsiteX0" fmla="*/ 0 w 10000"/>
              <a:gd name="connsiteY0" fmla="*/ 1070 h 11003"/>
              <a:gd name="connsiteX1" fmla="*/ 2500 w 10000"/>
              <a:gd name="connsiteY1" fmla="*/ 2141 h 11003"/>
              <a:gd name="connsiteX2" fmla="*/ 5000 w 10000"/>
              <a:gd name="connsiteY2" fmla="*/ 1070 h 11003"/>
              <a:gd name="connsiteX3" fmla="*/ 7500 w 10000"/>
              <a:gd name="connsiteY3" fmla="*/ 0 h 11003"/>
              <a:gd name="connsiteX4" fmla="*/ 10000 w 10000"/>
              <a:gd name="connsiteY4" fmla="*/ 1070 h 11003"/>
              <a:gd name="connsiteX5" fmla="*/ 10000 w 10000"/>
              <a:gd name="connsiteY5" fmla="*/ 9631 h 11003"/>
              <a:gd name="connsiteX6" fmla="*/ 0 w 10000"/>
              <a:gd name="connsiteY6" fmla="*/ 9631 h 11003"/>
              <a:gd name="connsiteX7" fmla="*/ 0 w 10000"/>
              <a:gd name="connsiteY7" fmla="*/ 1070 h 11003"/>
              <a:gd name="connsiteX0" fmla="*/ 0 w 10000"/>
              <a:gd name="connsiteY0" fmla="*/ 1070 h 10260"/>
              <a:gd name="connsiteX1" fmla="*/ 2500 w 10000"/>
              <a:gd name="connsiteY1" fmla="*/ 2141 h 10260"/>
              <a:gd name="connsiteX2" fmla="*/ 5000 w 10000"/>
              <a:gd name="connsiteY2" fmla="*/ 1070 h 10260"/>
              <a:gd name="connsiteX3" fmla="*/ 7500 w 10000"/>
              <a:gd name="connsiteY3" fmla="*/ 0 h 10260"/>
              <a:gd name="connsiteX4" fmla="*/ 10000 w 10000"/>
              <a:gd name="connsiteY4" fmla="*/ 1070 h 10260"/>
              <a:gd name="connsiteX5" fmla="*/ 10000 w 10000"/>
              <a:gd name="connsiteY5" fmla="*/ 9631 h 10260"/>
              <a:gd name="connsiteX6" fmla="*/ 0 w 10000"/>
              <a:gd name="connsiteY6" fmla="*/ 9631 h 10260"/>
              <a:gd name="connsiteX7" fmla="*/ 0 w 10000"/>
              <a:gd name="connsiteY7" fmla="*/ 1070 h 10260"/>
              <a:gd name="connsiteX0" fmla="*/ 0 w 10000"/>
              <a:gd name="connsiteY0" fmla="*/ 1070 h 9697"/>
              <a:gd name="connsiteX1" fmla="*/ 2500 w 10000"/>
              <a:gd name="connsiteY1" fmla="*/ 2141 h 9697"/>
              <a:gd name="connsiteX2" fmla="*/ 5000 w 10000"/>
              <a:gd name="connsiteY2" fmla="*/ 1070 h 9697"/>
              <a:gd name="connsiteX3" fmla="*/ 7500 w 10000"/>
              <a:gd name="connsiteY3" fmla="*/ 0 h 9697"/>
              <a:gd name="connsiteX4" fmla="*/ 10000 w 10000"/>
              <a:gd name="connsiteY4" fmla="*/ 1070 h 9697"/>
              <a:gd name="connsiteX5" fmla="*/ 10000 w 10000"/>
              <a:gd name="connsiteY5" fmla="*/ 9631 h 9697"/>
              <a:gd name="connsiteX6" fmla="*/ 0 w 10000"/>
              <a:gd name="connsiteY6" fmla="*/ 9631 h 9697"/>
              <a:gd name="connsiteX7" fmla="*/ 0 w 10000"/>
              <a:gd name="connsiteY7" fmla="*/ 1070 h 9697"/>
              <a:gd name="connsiteX0" fmla="*/ 0 w 10000"/>
              <a:gd name="connsiteY0" fmla="*/ 1103 h 9935"/>
              <a:gd name="connsiteX1" fmla="*/ 2500 w 10000"/>
              <a:gd name="connsiteY1" fmla="*/ 2208 h 9935"/>
              <a:gd name="connsiteX2" fmla="*/ 5000 w 10000"/>
              <a:gd name="connsiteY2" fmla="*/ 1103 h 9935"/>
              <a:gd name="connsiteX3" fmla="*/ 7500 w 10000"/>
              <a:gd name="connsiteY3" fmla="*/ 0 h 9935"/>
              <a:gd name="connsiteX4" fmla="*/ 10000 w 10000"/>
              <a:gd name="connsiteY4" fmla="*/ 1103 h 9935"/>
              <a:gd name="connsiteX5" fmla="*/ 10000 w 10000"/>
              <a:gd name="connsiteY5" fmla="*/ 9932 h 9935"/>
              <a:gd name="connsiteX6" fmla="*/ 0 w 10000"/>
              <a:gd name="connsiteY6" fmla="*/ 9932 h 9935"/>
              <a:gd name="connsiteX7" fmla="*/ 0 w 10000"/>
              <a:gd name="connsiteY7" fmla="*/ 1103 h 9935"/>
              <a:gd name="connsiteX0" fmla="*/ 9 w 10009"/>
              <a:gd name="connsiteY0" fmla="*/ 1110 h 11134"/>
              <a:gd name="connsiteX1" fmla="*/ 2509 w 10009"/>
              <a:gd name="connsiteY1" fmla="*/ 2222 h 11134"/>
              <a:gd name="connsiteX2" fmla="*/ 5009 w 10009"/>
              <a:gd name="connsiteY2" fmla="*/ 1110 h 11134"/>
              <a:gd name="connsiteX3" fmla="*/ 7509 w 10009"/>
              <a:gd name="connsiteY3" fmla="*/ 0 h 11134"/>
              <a:gd name="connsiteX4" fmla="*/ 10009 w 10009"/>
              <a:gd name="connsiteY4" fmla="*/ 1110 h 11134"/>
              <a:gd name="connsiteX5" fmla="*/ 10009 w 10009"/>
              <a:gd name="connsiteY5" fmla="*/ 9997 h 11134"/>
              <a:gd name="connsiteX6" fmla="*/ 0 w 10009"/>
              <a:gd name="connsiteY6" fmla="*/ 11134 h 11134"/>
              <a:gd name="connsiteX7" fmla="*/ 9 w 10009"/>
              <a:gd name="connsiteY7" fmla="*/ 1110 h 11134"/>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509 w 10009"/>
              <a:gd name="connsiteY1" fmla="*/ 2222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09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5009 w 10009"/>
              <a:gd name="connsiteY2" fmla="*/ 1110 h 11136"/>
              <a:gd name="connsiteX3" fmla="*/ 7594 w 10009"/>
              <a:gd name="connsiteY3" fmla="*/ 0 h 11136"/>
              <a:gd name="connsiteX4" fmla="*/ 10009 w 10009"/>
              <a:gd name="connsiteY4" fmla="*/ 1110 h 11136"/>
              <a:gd name="connsiteX5" fmla="*/ 10009 w 10009"/>
              <a:gd name="connsiteY5" fmla="*/ 11109 h 11136"/>
              <a:gd name="connsiteX6" fmla="*/ 0 w 10009"/>
              <a:gd name="connsiteY6" fmla="*/ 11134 h 11136"/>
              <a:gd name="connsiteX7" fmla="*/ 9 w 10009"/>
              <a:gd name="connsiteY7"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10 h 11136"/>
              <a:gd name="connsiteX1" fmla="*/ 2215 w 10009"/>
              <a:gd name="connsiteY1" fmla="*/ 2348 h 11136"/>
              <a:gd name="connsiteX2" fmla="*/ 7594 w 10009"/>
              <a:gd name="connsiteY2" fmla="*/ 0 h 11136"/>
              <a:gd name="connsiteX3" fmla="*/ 10009 w 10009"/>
              <a:gd name="connsiteY3" fmla="*/ 1110 h 11136"/>
              <a:gd name="connsiteX4" fmla="*/ 10009 w 10009"/>
              <a:gd name="connsiteY4" fmla="*/ 11109 h 11136"/>
              <a:gd name="connsiteX5" fmla="*/ 0 w 10009"/>
              <a:gd name="connsiteY5" fmla="*/ 11134 h 11136"/>
              <a:gd name="connsiteX6" fmla="*/ 9 w 10009"/>
              <a:gd name="connsiteY6" fmla="*/ 1110 h 11136"/>
              <a:gd name="connsiteX0" fmla="*/ 9 w 10009"/>
              <a:gd name="connsiteY0" fmla="*/ 1143 h 11169"/>
              <a:gd name="connsiteX1" fmla="*/ 2604 w 10009"/>
              <a:gd name="connsiteY1" fmla="*/ 2305 h 11169"/>
              <a:gd name="connsiteX2" fmla="*/ 7594 w 10009"/>
              <a:gd name="connsiteY2" fmla="*/ 33 h 11169"/>
              <a:gd name="connsiteX3" fmla="*/ 10009 w 10009"/>
              <a:gd name="connsiteY3" fmla="*/ 1143 h 11169"/>
              <a:gd name="connsiteX4" fmla="*/ 10009 w 10009"/>
              <a:gd name="connsiteY4" fmla="*/ 11142 h 11169"/>
              <a:gd name="connsiteX5" fmla="*/ 0 w 10009"/>
              <a:gd name="connsiteY5" fmla="*/ 11167 h 11169"/>
              <a:gd name="connsiteX6" fmla="*/ 9 w 10009"/>
              <a:gd name="connsiteY6" fmla="*/ 1143 h 11169"/>
              <a:gd name="connsiteX0" fmla="*/ 9 w 10009"/>
              <a:gd name="connsiteY0" fmla="*/ 1111 h 11137"/>
              <a:gd name="connsiteX1" fmla="*/ 2604 w 10009"/>
              <a:gd name="connsiteY1" fmla="*/ 2273 h 11137"/>
              <a:gd name="connsiteX2" fmla="*/ 7594 w 10009"/>
              <a:gd name="connsiteY2" fmla="*/ 1 h 11137"/>
              <a:gd name="connsiteX3" fmla="*/ 10009 w 10009"/>
              <a:gd name="connsiteY3" fmla="*/ 1111 h 11137"/>
              <a:gd name="connsiteX4" fmla="*/ 10009 w 10009"/>
              <a:gd name="connsiteY4" fmla="*/ 11110 h 11137"/>
              <a:gd name="connsiteX5" fmla="*/ 0 w 10009"/>
              <a:gd name="connsiteY5" fmla="*/ 11135 h 11137"/>
              <a:gd name="connsiteX6" fmla="*/ 9 w 10009"/>
              <a:gd name="connsiteY6" fmla="*/ 1111 h 11137"/>
              <a:gd name="connsiteX0" fmla="*/ 9 w 10009"/>
              <a:gd name="connsiteY0" fmla="*/ 1186 h 11212"/>
              <a:gd name="connsiteX1" fmla="*/ 2604 w 10009"/>
              <a:gd name="connsiteY1" fmla="*/ 2348 h 11212"/>
              <a:gd name="connsiteX2" fmla="*/ 7148 w 10009"/>
              <a:gd name="connsiteY2" fmla="*/ 0 h 11212"/>
              <a:gd name="connsiteX3" fmla="*/ 10009 w 10009"/>
              <a:gd name="connsiteY3" fmla="*/ 1186 h 11212"/>
              <a:gd name="connsiteX4" fmla="*/ 10009 w 10009"/>
              <a:gd name="connsiteY4" fmla="*/ 11185 h 11212"/>
              <a:gd name="connsiteX5" fmla="*/ 0 w 10009"/>
              <a:gd name="connsiteY5" fmla="*/ 11210 h 11212"/>
              <a:gd name="connsiteX6" fmla="*/ 9 w 10009"/>
              <a:gd name="connsiteY6" fmla="*/ 1186 h 11212"/>
              <a:gd name="connsiteX0" fmla="*/ 9 w 10009"/>
              <a:gd name="connsiteY0" fmla="*/ 1388 h 11414"/>
              <a:gd name="connsiteX1" fmla="*/ 2604 w 10009"/>
              <a:gd name="connsiteY1" fmla="*/ 2550 h 11414"/>
              <a:gd name="connsiteX2" fmla="*/ 7072 w 10009"/>
              <a:gd name="connsiteY2" fmla="*/ 0 h 11414"/>
              <a:gd name="connsiteX3" fmla="*/ 10009 w 10009"/>
              <a:gd name="connsiteY3" fmla="*/ 1388 h 11414"/>
              <a:gd name="connsiteX4" fmla="*/ 10009 w 10009"/>
              <a:gd name="connsiteY4" fmla="*/ 11387 h 11414"/>
              <a:gd name="connsiteX5" fmla="*/ 0 w 10009"/>
              <a:gd name="connsiteY5" fmla="*/ 11412 h 11414"/>
              <a:gd name="connsiteX6" fmla="*/ 9 w 10009"/>
              <a:gd name="connsiteY6" fmla="*/ 1388 h 11414"/>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89 h 11415"/>
              <a:gd name="connsiteX1" fmla="*/ 2604 w 10009"/>
              <a:gd name="connsiteY1" fmla="*/ 2551 h 11415"/>
              <a:gd name="connsiteX2" fmla="*/ 7072 w 10009"/>
              <a:gd name="connsiteY2" fmla="*/ 1 h 11415"/>
              <a:gd name="connsiteX3" fmla="*/ 10009 w 10009"/>
              <a:gd name="connsiteY3" fmla="*/ 1389 h 11415"/>
              <a:gd name="connsiteX4" fmla="*/ 10009 w 10009"/>
              <a:gd name="connsiteY4" fmla="*/ 11388 h 11415"/>
              <a:gd name="connsiteX5" fmla="*/ 0 w 10009"/>
              <a:gd name="connsiteY5" fmla="*/ 11413 h 11415"/>
              <a:gd name="connsiteX6" fmla="*/ 9 w 10009"/>
              <a:gd name="connsiteY6" fmla="*/ 1389 h 11415"/>
              <a:gd name="connsiteX0" fmla="*/ 9 w 10009"/>
              <a:gd name="connsiteY0" fmla="*/ 1339 h 11365"/>
              <a:gd name="connsiteX1" fmla="*/ 2604 w 10009"/>
              <a:gd name="connsiteY1" fmla="*/ 2501 h 11365"/>
              <a:gd name="connsiteX2" fmla="*/ 6607 w 10009"/>
              <a:gd name="connsiteY2" fmla="*/ 2 h 11365"/>
              <a:gd name="connsiteX3" fmla="*/ 10009 w 10009"/>
              <a:gd name="connsiteY3" fmla="*/ 1339 h 11365"/>
              <a:gd name="connsiteX4" fmla="*/ 10009 w 10009"/>
              <a:gd name="connsiteY4" fmla="*/ 11338 h 11365"/>
              <a:gd name="connsiteX5" fmla="*/ 0 w 10009"/>
              <a:gd name="connsiteY5" fmla="*/ 11363 h 11365"/>
              <a:gd name="connsiteX6" fmla="*/ 9 w 10009"/>
              <a:gd name="connsiteY6" fmla="*/ 1339 h 11365"/>
              <a:gd name="connsiteX0" fmla="*/ 9 w 10009"/>
              <a:gd name="connsiteY0" fmla="*/ 1390 h 11416"/>
              <a:gd name="connsiteX1" fmla="*/ 2604 w 10009"/>
              <a:gd name="connsiteY1" fmla="*/ 2552 h 11416"/>
              <a:gd name="connsiteX2" fmla="*/ 6607 w 10009"/>
              <a:gd name="connsiteY2" fmla="*/ 53 h 11416"/>
              <a:gd name="connsiteX3" fmla="*/ 10009 w 10009"/>
              <a:gd name="connsiteY3" fmla="*/ 1390 h 11416"/>
              <a:gd name="connsiteX4" fmla="*/ 10009 w 10009"/>
              <a:gd name="connsiteY4" fmla="*/ 11389 h 11416"/>
              <a:gd name="connsiteX5" fmla="*/ 0 w 10009"/>
              <a:gd name="connsiteY5" fmla="*/ 11414 h 11416"/>
              <a:gd name="connsiteX6" fmla="*/ 9 w 10009"/>
              <a:gd name="connsiteY6" fmla="*/ 1390 h 11416"/>
              <a:gd name="connsiteX0" fmla="*/ 9 w 10009"/>
              <a:gd name="connsiteY0" fmla="*/ 3233 h 13259"/>
              <a:gd name="connsiteX1" fmla="*/ 2604 w 10009"/>
              <a:gd name="connsiteY1" fmla="*/ 4395 h 13259"/>
              <a:gd name="connsiteX2" fmla="*/ 6607 w 10009"/>
              <a:gd name="connsiteY2" fmla="*/ 1896 h 13259"/>
              <a:gd name="connsiteX3" fmla="*/ 10009 w 10009"/>
              <a:gd name="connsiteY3" fmla="*/ 377 h 13259"/>
              <a:gd name="connsiteX4" fmla="*/ 10009 w 10009"/>
              <a:gd name="connsiteY4" fmla="*/ 13232 h 13259"/>
              <a:gd name="connsiteX5" fmla="*/ 0 w 10009"/>
              <a:gd name="connsiteY5" fmla="*/ 13257 h 13259"/>
              <a:gd name="connsiteX6" fmla="*/ 9 w 10009"/>
              <a:gd name="connsiteY6" fmla="*/ 3233 h 13259"/>
              <a:gd name="connsiteX0" fmla="*/ 9 w 10009"/>
              <a:gd name="connsiteY0" fmla="*/ 2856 h 12882"/>
              <a:gd name="connsiteX1" fmla="*/ 2604 w 10009"/>
              <a:gd name="connsiteY1" fmla="*/ 4018 h 12882"/>
              <a:gd name="connsiteX2" fmla="*/ 6607 w 10009"/>
              <a:gd name="connsiteY2" fmla="*/ 1519 h 12882"/>
              <a:gd name="connsiteX3" fmla="*/ 10009 w 10009"/>
              <a:gd name="connsiteY3" fmla="*/ 0 h 12882"/>
              <a:gd name="connsiteX4" fmla="*/ 10009 w 10009"/>
              <a:gd name="connsiteY4" fmla="*/ 12855 h 12882"/>
              <a:gd name="connsiteX5" fmla="*/ 0 w 10009"/>
              <a:gd name="connsiteY5" fmla="*/ 12880 h 12882"/>
              <a:gd name="connsiteX6" fmla="*/ 9 w 10009"/>
              <a:gd name="connsiteY6" fmla="*/ 2856 h 12882"/>
              <a:gd name="connsiteX0" fmla="*/ 9 w 10009"/>
              <a:gd name="connsiteY0" fmla="*/ 2894 h 12920"/>
              <a:gd name="connsiteX1" fmla="*/ 2604 w 10009"/>
              <a:gd name="connsiteY1" fmla="*/ 4056 h 12920"/>
              <a:gd name="connsiteX2" fmla="*/ 6607 w 10009"/>
              <a:gd name="connsiteY2" fmla="*/ 1557 h 12920"/>
              <a:gd name="connsiteX3" fmla="*/ 10009 w 10009"/>
              <a:gd name="connsiteY3" fmla="*/ 38 h 12920"/>
              <a:gd name="connsiteX4" fmla="*/ 10009 w 10009"/>
              <a:gd name="connsiteY4" fmla="*/ 12893 h 12920"/>
              <a:gd name="connsiteX5" fmla="*/ 0 w 10009"/>
              <a:gd name="connsiteY5" fmla="*/ 12918 h 12920"/>
              <a:gd name="connsiteX6" fmla="*/ 9 w 10009"/>
              <a:gd name="connsiteY6" fmla="*/ 2894 h 12920"/>
              <a:gd name="connsiteX0" fmla="*/ 9 w 10009"/>
              <a:gd name="connsiteY0" fmla="*/ 2903 h 12929"/>
              <a:gd name="connsiteX1" fmla="*/ 2604 w 10009"/>
              <a:gd name="connsiteY1" fmla="*/ 4065 h 12929"/>
              <a:gd name="connsiteX2" fmla="*/ 6607 w 10009"/>
              <a:gd name="connsiteY2" fmla="*/ 1566 h 12929"/>
              <a:gd name="connsiteX3" fmla="*/ 10009 w 10009"/>
              <a:gd name="connsiteY3" fmla="*/ 47 h 12929"/>
              <a:gd name="connsiteX4" fmla="*/ 10009 w 10009"/>
              <a:gd name="connsiteY4" fmla="*/ 12902 h 12929"/>
              <a:gd name="connsiteX5" fmla="*/ 0 w 10009"/>
              <a:gd name="connsiteY5" fmla="*/ 12927 h 12929"/>
              <a:gd name="connsiteX6" fmla="*/ 9 w 10009"/>
              <a:gd name="connsiteY6" fmla="*/ 2903 h 12929"/>
              <a:gd name="connsiteX0" fmla="*/ 9 w 10009"/>
              <a:gd name="connsiteY0" fmla="*/ 2903 h 12902"/>
              <a:gd name="connsiteX1" fmla="*/ 2604 w 10009"/>
              <a:gd name="connsiteY1" fmla="*/ 4065 h 12902"/>
              <a:gd name="connsiteX2" fmla="*/ 6607 w 10009"/>
              <a:gd name="connsiteY2" fmla="*/ 1566 h 12902"/>
              <a:gd name="connsiteX3" fmla="*/ 10009 w 10009"/>
              <a:gd name="connsiteY3" fmla="*/ 47 h 12902"/>
              <a:gd name="connsiteX4" fmla="*/ 10009 w 10009"/>
              <a:gd name="connsiteY4" fmla="*/ 12902 h 12902"/>
              <a:gd name="connsiteX5" fmla="*/ 0 w 10009"/>
              <a:gd name="connsiteY5" fmla="*/ 9768 h 12902"/>
              <a:gd name="connsiteX6" fmla="*/ 9 w 10009"/>
              <a:gd name="connsiteY6" fmla="*/ 2903 h 12902"/>
              <a:gd name="connsiteX0" fmla="*/ 9 w 10018"/>
              <a:gd name="connsiteY0" fmla="*/ 2903 h 9768"/>
              <a:gd name="connsiteX1" fmla="*/ 2604 w 10018"/>
              <a:gd name="connsiteY1" fmla="*/ 4065 h 9768"/>
              <a:gd name="connsiteX2" fmla="*/ 6607 w 10018"/>
              <a:gd name="connsiteY2" fmla="*/ 1566 h 9768"/>
              <a:gd name="connsiteX3" fmla="*/ 10009 w 10018"/>
              <a:gd name="connsiteY3" fmla="*/ 47 h 9768"/>
              <a:gd name="connsiteX4" fmla="*/ 10018 w 10018"/>
              <a:gd name="connsiteY4" fmla="*/ 9616 h 9768"/>
              <a:gd name="connsiteX5" fmla="*/ 0 w 10018"/>
              <a:gd name="connsiteY5" fmla="*/ 9768 h 9768"/>
              <a:gd name="connsiteX6" fmla="*/ 9 w 10018"/>
              <a:gd name="connsiteY6" fmla="*/ 2903 h 9768"/>
              <a:gd name="connsiteX0" fmla="*/ 1 w 9992"/>
              <a:gd name="connsiteY0" fmla="*/ 2972 h 9949"/>
              <a:gd name="connsiteX1" fmla="*/ 2591 w 9992"/>
              <a:gd name="connsiteY1" fmla="*/ 4162 h 9949"/>
              <a:gd name="connsiteX2" fmla="*/ 6587 w 9992"/>
              <a:gd name="connsiteY2" fmla="*/ 1603 h 9949"/>
              <a:gd name="connsiteX3" fmla="*/ 9983 w 9992"/>
              <a:gd name="connsiteY3" fmla="*/ 48 h 9949"/>
              <a:gd name="connsiteX4" fmla="*/ 9992 w 9992"/>
              <a:gd name="connsiteY4" fmla="*/ 9844 h 9949"/>
              <a:gd name="connsiteX5" fmla="*/ 11 w 9992"/>
              <a:gd name="connsiteY5" fmla="*/ 9948 h 9949"/>
              <a:gd name="connsiteX6" fmla="*/ 1 w 9992"/>
              <a:gd name="connsiteY6" fmla="*/ 2972 h 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 h="9949">
                <a:moveTo>
                  <a:pt x="1" y="2972"/>
                </a:moveTo>
                <a:cubicBezTo>
                  <a:pt x="219" y="3988"/>
                  <a:pt x="1493" y="4390"/>
                  <a:pt x="2591" y="4162"/>
                </a:cubicBezTo>
                <a:cubicBezTo>
                  <a:pt x="3689" y="3933"/>
                  <a:pt x="5374" y="2548"/>
                  <a:pt x="6587" y="1603"/>
                </a:cubicBezTo>
                <a:cubicBezTo>
                  <a:pt x="7800" y="658"/>
                  <a:pt x="8855" y="-218"/>
                  <a:pt x="9983" y="48"/>
                </a:cubicBezTo>
                <a:cubicBezTo>
                  <a:pt x="9986" y="3314"/>
                  <a:pt x="9989" y="6579"/>
                  <a:pt x="9992" y="9844"/>
                </a:cubicBezTo>
                <a:cubicBezTo>
                  <a:pt x="9111" y="9821"/>
                  <a:pt x="1902" y="9963"/>
                  <a:pt x="11" y="9948"/>
                </a:cubicBezTo>
                <a:cubicBezTo>
                  <a:pt x="14" y="6528"/>
                  <a:pt x="-2" y="6392"/>
                  <a:pt x="1" y="2972"/>
                </a:cubicBezTo>
                <a:close/>
              </a:path>
            </a:pathLst>
          </a:custGeom>
          <a:blipFill dpi="0" rotWithShape="1">
            <a:blip r:embed="rId2"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4EFF6B14-17F5-49E0-BEF2-E91C472569FE}"/>
              </a:ext>
            </a:extLst>
          </p:cNvPr>
          <p:cNvSpPr/>
          <p:nvPr userDrawn="1"/>
        </p:nvSpPr>
        <p:spPr>
          <a:xfrm>
            <a:off x="-1202"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Tree>
    <p:extLst>
      <p:ext uri="{BB962C8B-B14F-4D97-AF65-F5344CB8AC3E}">
        <p14:creationId xmlns:p14="http://schemas.microsoft.com/office/powerpoint/2010/main" val="773995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E52E81D-AD89-4DB6-8672-9E4A5067F010}"/>
              </a:ext>
            </a:extLst>
          </p:cNvPr>
          <p:cNvSpPr/>
          <p:nvPr userDrawn="1"/>
        </p:nvSpPr>
        <p:spPr>
          <a:xfrm>
            <a:off x="0" y="-10520"/>
            <a:ext cx="12192000" cy="6868520"/>
          </a:xfrm>
          <a:prstGeom prst="rect">
            <a:avLst/>
          </a:prstGeom>
          <a:blipFill dpi="0" rotWithShape="1">
            <a:blip r:embed="rId2" cstate="print">
              <a:alphaModFix am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5">
            <a:extLst>
              <a:ext uri="{FF2B5EF4-FFF2-40B4-BE49-F238E27FC236}">
                <a16:creationId xmlns:a16="http://schemas.microsoft.com/office/drawing/2014/main" id="{9D01629F-A191-4715-8074-E739741BB588}"/>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rgbClr val="244FA0">
                    <a:alpha val="80000"/>
                  </a:srgb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spTree>
    <p:extLst>
      <p:ext uri="{BB962C8B-B14F-4D97-AF65-F5344CB8AC3E}">
        <p14:creationId xmlns:p14="http://schemas.microsoft.com/office/powerpoint/2010/main" val="124436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486478"/>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3601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占位符 21"/>
          <p:cNvSpPr>
            <a:spLocks noGrp="1"/>
          </p:cNvSpPr>
          <p:nvPr>
            <p:ph type="title"/>
          </p:nvPr>
        </p:nvSpPr>
        <p:spPr>
          <a:xfrm>
            <a:off x="0" y="209551"/>
            <a:ext cx="12192000" cy="760615"/>
          </a:xfrm>
          <a:prstGeom prst="rect">
            <a:avLst/>
          </a:prstGeom>
        </p:spPr>
        <p:txBody>
          <a:bodyPr vert="horz" anchor="ctr">
            <a:normAutofit/>
          </a:bodyPr>
          <a:lstStyle>
            <a:lvl1pPr algn="ctr">
              <a:defRPr sz="3600" b="1" spc="200" baseline="0">
                <a:solidFill>
                  <a:srgbClr val="FFFFFF"/>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kumimoji="0" lang="en-US" altLang="zh-CN"/>
              <a:t>Click to edit Master title style</a:t>
            </a:r>
            <a:endParaRPr kumimoji="0" lang="en-US" dirty="0"/>
          </a:p>
        </p:txBody>
      </p:sp>
      <p:sp>
        <p:nvSpPr>
          <p:cNvPr id="6" name="日期占位符 5"/>
          <p:cNvSpPr>
            <a:spLocks noGrp="1"/>
          </p:cNvSpPr>
          <p:nvPr>
            <p:ph type="dt" sz="half" idx="10"/>
          </p:nvPr>
        </p:nvSpPr>
        <p:spPr/>
        <p:txBody>
          <a:bodyPr/>
          <a:lstStyle/>
          <a:p>
            <a:endParaRPr lang="en-US"/>
          </a:p>
        </p:txBody>
      </p:sp>
      <p:sp>
        <p:nvSpPr>
          <p:cNvPr id="7" name="页脚占位符 6"/>
          <p:cNvSpPr>
            <a:spLocks noGrp="1"/>
          </p:cNvSpPr>
          <p:nvPr>
            <p:ph type="ftr" sz="quarter" idx="11"/>
          </p:nvPr>
        </p:nvSpPr>
        <p:spPr/>
        <p:txBody>
          <a:bodyPr/>
          <a:lstStyle/>
          <a:p>
            <a:endParaRPr lang="en-US"/>
          </a:p>
        </p:txBody>
      </p:sp>
      <p:sp>
        <p:nvSpPr>
          <p:cNvPr id="8" name="内容占位符 2"/>
          <p:cNvSpPr>
            <a:spLocks noGrp="1"/>
          </p:cNvSpPr>
          <p:nvPr>
            <p:ph idx="1"/>
          </p:nvPr>
        </p:nvSpPr>
        <p:spPr>
          <a:xfrm>
            <a:off x="838200" y="1526959"/>
            <a:ext cx="10515600" cy="4650004"/>
          </a:xfrm>
        </p:spPr>
        <p:txBody>
          <a:bodyPr/>
          <a:lstStyle>
            <a:lvl1pPr marL="361950" indent="-361950">
              <a:buClr>
                <a:srgbClr val="0070C0"/>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1pPr>
            <a:lvl2pPr marL="809625" indent="-352425">
              <a:buClr>
                <a:schemeClr val="accent2">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2pPr>
            <a:lvl3pPr marL="1257300" indent="-342900">
              <a:buClr>
                <a:schemeClr val="accent3">
                  <a:lumMod val="75000"/>
                </a:schemeClr>
              </a:buClr>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3pPr>
            <a:lvl4pPr marL="16002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4pPr>
            <a:lvl5pPr marL="2057400" indent="-228600">
              <a:buFont typeface="Wingdings" panose="05000000000000000000" pitchFamily="2" charset="2"/>
              <a:buChar char="p"/>
              <a:defRPr>
                <a:latin typeface="微软雅黑" panose="020B0503020204020204" pitchFamily="34" charset="-122"/>
                <a:ea typeface="微软雅黑" panose="020B0503020204020204" pitchFamily="34" charset="-122"/>
                <a:cs typeface="H-明蘭" panose="020B0604030504040204" pitchFamily="34" charset="-122"/>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9" name="灯片编号占位符 5"/>
          <p:cNvSpPr>
            <a:spLocks noGrp="1"/>
          </p:cNvSpPr>
          <p:nvPr>
            <p:ph type="sldNum" sz="quarter" idx="12"/>
          </p:nvPr>
        </p:nvSpPr>
        <p:spPr>
          <a:xfrm>
            <a:off x="8610600" y="6356352"/>
            <a:ext cx="2743200" cy="365125"/>
          </a:xfrm>
        </p:spPr>
        <p:txBody>
          <a:bodyPr/>
          <a:lstStyle>
            <a:lvl1pPr>
              <a:defRPr sz="1400"/>
            </a:lvl1pPr>
          </a:lstStyle>
          <a:p>
            <a:fld id="{06E4F14F-6B08-084D-8A92-005D33E95FC3}" type="slidenum">
              <a:rPr lang="en-US" smtClean="0"/>
              <a:t>‹#›</a:t>
            </a:fld>
            <a:endParaRPr lang="en-US"/>
          </a:p>
        </p:txBody>
      </p:sp>
    </p:spTree>
    <p:extLst>
      <p:ext uri="{BB962C8B-B14F-4D97-AF65-F5344CB8AC3E}">
        <p14:creationId xmlns:p14="http://schemas.microsoft.com/office/powerpoint/2010/main" val="3529731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封面">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DCC3634-9BD9-46B3-9E62-FE9C9C9F3DDD}"/>
              </a:ext>
            </a:extLst>
          </p:cNvPr>
          <p:cNvSpPr/>
          <p:nvPr userDrawn="1"/>
        </p:nvSpPr>
        <p:spPr>
          <a:xfrm>
            <a:off x="3240911" y="0"/>
            <a:ext cx="8951089" cy="6858000"/>
          </a:xfrm>
          <a:prstGeom prst="rect">
            <a:avLst/>
          </a:prstGeom>
          <a:blipFill>
            <a:blip r:embed="rId2">
              <a:alphaModFix amt="27000"/>
            </a:blip>
            <a:stretch>
              <a:fillRect/>
            </a:stretch>
          </a:blip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9431671-142C-4083-8A3C-D1F5988D09D4}"/>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p:ph type="title" hasCustomPrompt="1"/>
          </p:nvPr>
        </p:nvSpPr>
        <p:spPr>
          <a:xfrm>
            <a:off x="838200" y="2587823"/>
            <a:ext cx="10515600" cy="921434"/>
          </a:xfrm>
          <a:prstGeom prst="rect">
            <a:avLst/>
          </a:prstGeom>
        </p:spPr>
        <p:txBody>
          <a:bodyPr/>
          <a:lstStyle>
            <a:lvl1pPr algn="l">
              <a:defRPr sz="5400" b="1">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spTree>
    <p:extLst>
      <p:ext uri="{BB962C8B-B14F-4D97-AF65-F5344CB8AC3E}">
        <p14:creationId xmlns:p14="http://schemas.microsoft.com/office/powerpoint/2010/main" val="70477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封面">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1526"/>
            <a:ext cx="12192000" cy="6868520"/>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322462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单击此处编辑标题样式</a:t>
            </a:r>
          </a:p>
        </p:txBody>
      </p:sp>
      <p:grpSp>
        <p:nvGrpSpPr>
          <p:cNvPr id="68" name="组合 67">
            <a:extLst>
              <a:ext uri="{FF2B5EF4-FFF2-40B4-BE49-F238E27FC236}">
                <a16:creationId xmlns:a16="http://schemas.microsoft.com/office/drawing/2014/main" id="{DDE1182B-D44A-4252-A4F1-5D79288A3E9E}"/>
              </a:ext>
            </a:extLst>
          </p:cNvPr>
          <p:cNvGrpSpPr/>
          <p:nvPr userDrawn="1"/>
        </p:nvGrpSpPr>
        <p:grpSpPr>
          <a:xfrm>
            <a:off x="6257397" y="4343880"/>
            <a:ext cx="6245639" cy="2453527"/>
            <a:chOff x="5067300" y="3857984"/>
            <a:chExt cx="7508107" cy="2949473"/>
          </a:xfrm>
        </p:grpSpPr>
        <p:pic>
          <p:nvPicPr>
            <p:cNvPr id="40" name="图片 39">
              <a:extLst>
                <a:ext uri="{FF2B5EF4-FFF2-40B4-BE49-F238E27FC236}">
                  <a16:creationId xmlns:a16="http://schemas.microsoft.com/office/drawing/2014/main" id="{907879B5-6EDE-485E-9959-45F5C91AED0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4" name="等腰三角形 61">
              <a:extLst>
                <a:ext uri="{FF2B5EF4-FFF2-40B4-BE49-F238E27FC236}">
                  <a16:creationId xmlns:a16="http://schemas.microsoft.com/office/drawing/2014/main" id="{245E354B-7CC1-4397-B48C-EE5AF8C3F15E}"/>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a:extLst>
                <a:ext uri="{FF2B5EF4-FFF2-40B4-BE49-F238E27FC236}">
                  <a16:creationId xmlns:a16="http://schemas.microsoft.com/office/drawing/2014/main" id="{8FD1B1D6-3A37-49DD-9C60-DA50BDF343B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51DDA227-C703-49FB-AB4D-E56D3B619B4C}"/>
              </a:ext>
            </a:extLst>
          </p:cNvPr>
          <p:cNvGrpSpPr/>
          <p:nvPr userDrawn="1"/>
        </p:nvGrpSpPr>
        <p:grpSpPr>
          <a:xfrm>
            <a:off x="-383406" y="13513"/>
            <a:ext cx="6830505" cy="2596905"/>
            <a:chOff x="-383406" y="13513"/>
            <a:chExt cx="7508106" cy="2854524"/>
          </a:xfrm>
        </p:grpSpPr>
        <p:pic>
          <p:nvPicPr>
            <p:cNvPr id="59" name="图片 58">
              <a:extLst>
                <a:ext uri="{FF2B5EF4-FFF2-40B4-BE49-F238E27FC236}">
                  <a16:creationId xmlns:a16="http://schemas.microsoft.com/office/drawing/2014/main" id="{5A63873B-30D1-42FC-B337-BBE659A4E2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62" name="等腰三角形 61">
              <a:extLst>
                <a:ext uri="{FF2B5EF4-FFF2-40B4-BE49-F238E27FC236}">
                  <a16:creationId xmlns:a16="http://schemas.microsoft.com/office/drawing/2014/main" id="{B3709B23-DA82-40B9-ABE4-F14CE44CE843}"/>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a:extLst>
                <a:ext uri="{FF2B5EF4-FFF2-40B4-BE49-F238E27FC236}">
                  <a16:creationId xmlns:a16="http://schemas.microsoft.com/office/drawing/2014/main" id="{531B6D1B-593B-47EB-9FC9-581594156B36}"/>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2846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封面或结束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FA83763E-B769-4BC0-BD4E-23D0DC0B9B66}"/>
              </a:ext>
            </a:extLst>
          </p:cNvPr>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B08B419-9B1A-412F-9CD4-BF762AB84BD8}"/>
              </a:ext>
            </a:extLst>
          </p:cNvPr>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12E7A1-E7C0-4B5D-8FDA-A054BF585637}"/>
              </a:ext>
            </a:extLst>
          </p:cNvPr>
          <p:cNvSpPr/>
          <p:nvPr userDrawn="1"/>
        </p:nvSpPr>
        <p:spPr>
          <a:xfrm>
            <a:off x="0" y="-9418"/>
            <a:ext cx="12192000" cy="6876835"/>
          </a:xfrm>
          <a:prstGeom prst="rect">
            <a:avLst/>
          </a:prstGeom>
          <a:blipFill dpi="0" rotWithShape="1">
            <a:blip r:embed="rId3" cstate="print">
              <a:alphaModFix amt="27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8191899C-2B9E-495E-A70A-830C18EDED94}"/>
              </a:ext>
            </a:extLst>
          </p:cNvPr>
          <p:cNvSpPr>
            <a:spLocks noGrp="1"/>
          </p:cNvSpPr>
          <p:nvPr userDrawn="1">
            <p:ph type="title" hasCustomPrompt="1"/>
          </p:nvPr>
        </p:nvSpPr>
        <p:spPr>
          <a:xfrm>
            <a:off x="838200" y="276621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p>
        </p:txBody>
      </p:sp>
    </p:spTree>
    <p:extLst>
      <p:ext uri="{BB962C8B-B14F-4D97-AF65-F5344CB8AC3E}">
        <p14:creationId xmlns:p14="http://schemas.microsoft.com/office/powerpoint/2010/main" val="1958714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7902" y="709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86DB61D3-53AC-41B2-B3CE-85986F3D1880}"/>
              </a:ext>
            </a:extLst>
          </p:cNvPr>
          <p:cNvSpPr>
            <a:spLocks noGrp="1"/>
          </p:cNvSpPr>
          <p:nvPr>
            <p:ph type="body" idx="1" hasCustomPrompt="1"/>
          </p:nvPr>
        </p:nvSpPr>
        <p:spPr>
          <a:xfrm>
            <a:off x="4803457" y="1502565"/>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grpSp>
        <p:nvGrpSpPr>
          <p:cNvPr id="24" name="组合 23">
            <a:extLst>
              <a:ext uri="{FF2B5EF4-FFF2-40B4-BE49-F238E27FC236}">
                <a16:creationId xmlns:a16="http://schemas.microsoft.com/office/drawing/2014/main" id="{716F7AB7-8F27-4018-B090-A1EC786898EE}"/>
              </a:ext>
            </a:extLst>
          </p:cNvPr>
          <p:cNvGrpSpPr/>
          <p:nvPr userDrawn="1"/>
        </p:nvGrpSpPr>
        <p:grpSpPr>
          <a:xfrm>
            <a:off x="122064" y="490428"/>
            <a:ext cx="3231105" cy="1438728"/>
            <a:chOff x="782026" y="2607006"/>
            <a:chExt cx="3231105" cy="1438728"/>
          </a:xfrm>
        </p:grpSpPr>
        <p:sp>
          <p:nvSpPr>
            <p:cNvPr id="13" name="矩形 12">
              <a:extLst>
                <a:ext uri="{FF2B5EF4-FFF2-40B4-BE49-F238E27FC236}">
                  <a16:creationId xmlns:a16="http://schemas.microsoft.com/office/drawing/2014/main" id="{AFF7FFDC-86E5-43C6-B266-14A9E6CEEE65}"/>
                </a:ext>
              </a:extLst>
            </p:cNvPr>
            <p:cNvSpPr/>
            <p:nvPr/>
          </p:nvSpPr>
          <p:spPr>
            <a:xfrm>
              <a:off x="782026" y="2607006"/>
              <a:ext cx="3231105"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FF21C2A-1375-4944-8B35-7D18C3649338}"/>
                </a:ext>
              </a:extLst>
            </p:cNvPr>
            <p:cNvSpPr txBox="1"/>
            <p:nvPr/>
          </p:nvSpPr>
          <p:spPr>
            <a:xfrm>
              <a:off x="1279978" y="2695813"/>
              <a:ext cx="2235199"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rPr>
                <a:t>目  录</a:t>
              </a:r>
            </a:p>
          </p:txBody>
        </p:sp>
        <p:sp>
          <p:nvSpPr>
            <p:cNvPr id="17" name="文本框 16">
              <a:extLst>
                <a:ext uri="{FF2B5EF4-FFF2-40B4-BE49-F238E27FC236}">
                  <a16:creationId xmlns:a16="http://schemas.microsoft.com/office/drawing/2014/main" id="{49D59DCB-4A7A-4587-B3E6-256ACD4F4BD8}"/>
                </a:ext>
              </a:extLst>
            </p:cNvPr>
            <p:cNvSpPr txBox="1"/>
            <p:nvPr userDrawn="1"/>
          </p:nvSpPr>
          <p:spPr>
            <a:xfrm>
              <a:off x="1477109" y="3584830"/>
              <a:ext cx="1811214" cy="369332"/>
            </a:xfrm>
            <a:prstGeom prst="rect">
              <a:avLst/>
            </a:prstGeom>
            <a:noFill/>
          </p:spPr>
          <p:txBody>
            <a:bodyPr wrap="square" rtlCol="0">
              <a:spAutoFit/>
            </a:bodyPr>
            <a:lstStyle/>
            <a:p>
              <a:pPr algn="dist"/>
              <a:r>
                <a:rPr lang="en-US" altLang="zh-CN" b="1" dirty="0">
                  <a:latin typeface="Arial" panose="020B0604020202020204" pitchFamily="34" charset="0"/>
                  <a:cs typeface="Arial" panose="020B0604020202020204" pitchFamily="34" charset="0"/>
                </a:rPr>
                <a:t>CONTENTS</a:t>
              </a:r>
              <a:endParaRPr lang="zh-CN" altLang="en-US" b="1" dirty="0">
                <a:latin typeface="Arial" panose="020B0604020202020204" pitchFamily="34" charset="0"/>
                <a:cs typeface="Arial" panose="020B0604020202020204" pitchFamily="34" charset="0"/>
              </a:endParaRPr>
            </a:p>
          </p:txBody>
        </p:sp>
      </p:grpSp>
      <p:sp>
        <p:nvSpPr>
          <p:cNvPr id="33" name="文本占位符 2">
            <a:extLst>
              <a:ext uri="{FF2B5EF4-FFF2-40B4-BE49-F238E27FC236}">
                <a16:creationId xmlns:a16="http://schemas.microsoft.com/office/drawing/2014/main" id="{5A388C4F-EB23-4D46-B205-A3D46E850E0A}"/>
              </a:ext>
            </a:extLst>
          </p:cNvPr>
          <p:cNvSpPr>
            <a:spLocks noGrp="1"/>
          </p:cNvSpPr>
          <p:nvPr>
            <p:ph type="body" idx="10" hasCustomPrompt="1"/>
          </p:nvPr>
        </p:nvSpPr>
        <p:spPr>
          <a:xfrm>
            <a:off x="3851121" y="1181762"/>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1</a:t>
            </a:r>
            <a:endParaRPr lang="zh-CN" altLang="en-US" dirty="0"/>
          </a:p>
        </p:txBody>
      </p:sp>
      <p:sp>
        <p:nvSpPr>
          <p:cNvPr id="34" name="文本占位符 2">
            <a:extLst>
              <a:ext uri="{FF2B5EF4-FFF2-40B4-BE49-F238E27FC236}">
                <a16:creationId xmlns:a16="http://schemas.microsoft.com/office/drawing/2014/main" id="{7A47F867-FA4C-4449-8447-C90C547B84ED}"/>
              </a:ext>
            </a:extLst>
          </p:cNvPr>
          <p:cNvSpPr>
            <a:spLocks noGrp="1"/>
          </p:cNvSpPr>
          <p:nvPr>
            <p:ph type="body" idx="11" hasCustomPrompt="1"/>
          </p:nvPr>
        </p:nvSpPr>
        <p:spPr>
          <a:xfrm>
            <a:off x="4803457" y="2626184"/>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5" name="文本占位符 2">
            <a:extLst>
              <a:ext uri="{FF2B5EF4-FFF2-40B4-BE49-F238E27FC236}">
                <a16:creationId xmlns:a16="http://schemas.microsoft.com/office/drawing/2014/main" id="{D1C912A1-C24E-4D65-B946-51422AC4E184}"/>
              </a:ext>
            </a:extLst>
          </p:cNvPr>
          <p:cNvSpPr>
            <a:spLocks noGrp="1"/>
          </p:cNvSpPr>
          <p:nvPr>
            <p:ph type="body" idx="12" hasCustomPrompt="1"/>
          </p:nvPr>
        </p:nvSpPr>
        <p:spPr>
          <a:xfrm>
            <a:off x="3851121" y="2305381"/>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2</a:t>
            </a:r>
            <a:endParaRPr lang="zh-CN" altLang="en-US" dirty="0"/>
          </a:p>
        </p:txBody>
      </p:sp>
      <p:sp>
        <p:nvSpPr>
          <p:cNvPr id="36" name="文本占位符 2">
            <a:extLst>
              <a:ext uri="{FF2B5EF4-FFF2-40B4-BE49-F238E27FC236}">
                <a16:creationId xmlns:a16="http://schemas.microsoft.com/office/drawing/2014/main" id="{8515E403-1634-4B6B-9F87-47235C766B5F}"/>
              </a:ext>
            </a:extLst>
          </p:cNvPr>
          <p:cNvSpPr>
            <a:spLocks noGrp="1"/>
          </p:cNvSpPr>
          <p:nvPr>
            <p:ph type="body" idx="13" hasCustomPrompt="1"/>
          </p:nvPr>
        </p:nvSpPr>
        <p:spPr>
          <a:xfrm>
            <a:off x="4803457" y="3749803"/>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37" name="文本占位符 2">
            <a:extLst>
              <a:ext uri="{FF2B5EF4-FFF2-40B4-BE49-F238E27FC236}">
                <a16:creationId xmlns:a16="http://schemas.microsoft.com/office/drawing/2014/main" id="{91B59AC6-DDC9-4B78-AA0B-7A1EB6976B79}"/>
              </a:ext>
            </a:extLst>
          </p:cNvPr>
          <p:cNvSpPr>
            <a:spLocks noGrp="1"/>
          </p:cNvSpPr>
          <p:nvPr>
            <p:ph type="body" idx="14" hasCustomPrompt="1"/>
          </p:nvPr>
        </p:nvSpPr>
        <p:spPr>
          <a:xfrm>
            <a:off x="3851121" y="3429000"/>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3</a:t>
            </a:r>
            <a:endParaRPr lang="zh-CN" altLang="en-US" dirty="0"/>
          </a:p>
        </p:txBody>
      </p:sp>
      <p:grpSp>
        <p:nvGrpSpPr>
          <p:cNvPr id="38" name="组合 37">
            <a:extLst>
              <a:ext uri="{FF2B5EF4-FFF2-40B4-BE49-F238E27FC236}">
                <a16:creationId xmlns:a16="http://schemas.microsoft.com/office/drawing/2014/main" id="{FA589EAD-A6AB-4FCD-8A4D-27087F574672}"/>
              </a:ext>
            </a:extLst>
          </p:cNvPr>
          <p:cNvGrpSpPr/>
          <p:nvPr userDrawn="1"/>
        </p:nvGrpSpPr>
        <p:grpSpPr>
          <a:xfrm>
            <a:off x="6257397" y="4343880"/>
            <a:ext cx="6245639" cy="2453527"/>
            <a:chOff x="5067300" y="3857984"/>
            <a:chExt cx="7508107" cy="2949473"/>
          </a:xfrm>
        </p:grpSpPr>
        <p:pic>
          <p:nvPicPr>
            <p:cNvPr id="39" name="图片 38">
              <a:extLst>
                <a:ext uri="{FF2B5EF4-FFF2-40B4-BE49-F238E27FC236}">
                  <a16:creationId xmlns:a16="http://schemas.microsoft.com/office/drawing/2014/main" id="{452DC884-4D77-46D6-9208-FC0366E26BD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40" name="等腰三角形 61">
              <a:extLst>
                <a:ext uri="{FF2B5EF4-FFF2-40B4-BE49-F238E27FC236}">
                  <a16:creationId xmlns:a16="http://schemas.microsoft.com/office/drawing/2014/main" id="{B3FF8F58-3441-4D5F-838C-57ED5CB11045}"/>
                </a:ext>
              </a:extLst>
            </p:cNvPr>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61">
              <a:extLst>
                <a:ext uri="{FF2B5EF4-FFF2-40B4-BE49-F238E27FC236}">
                  <a16:creationId xmlns:a16="http://schemas.microsoft.com/office/drawing/2014/main" id="{447AE13F-516E-4B7E-8BB0-6760BF515197}"/>
                </a:ext>
              </a:extLst>
            </p:cNvPr>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占位符 2">
            <a:extLst>
              <a:ext uri="{FF2B5EF4-FFF2-40B4-BE49-F238E27FC236}">
                <a16:creationId xmlns:a16="http://schemas.microsoft.com/office/drawing/2014/main" id="{62BDE6BB-FFEC-4D07-989E-F1B409170524}"/>
              </a:ext>
            </a:extLst>
          </p:cNvPr>
          <p:cNvSpPr>
            <a:spLocks noGrp="1"/>
          </p:cNvSpPr>
          <p:nvPr>
            <p:ph type="body" idx="15" hasCustomPrompt="1"/>
          </p:nvPr>
        </p:nvSpPr>
        <p:spPr>
          <a:xfrm>
            <a:off x="4803457" y="4873422"/>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5" name="文本占位符 2">
            <a:extLst>
              <a:ext uri="{FF2B5EF4-FFF2-40B4-BE49-F238E27FC236}">
                <a16:creationId xmlns:a16="http://schemas.microsoft.com/office/drawing/2014/main" id="{ED55AA03-5FC8-4E4B-89A0-F25CBE90EC57}"/>
              </a:ext>
            </a:extLst>
          </p:cNvPr>
          <p:cNvSpPr>
            <a:spLocks noGrp="1"/>
          </p:cNvSpPr>
          <p:nvPr>
            <p:ph type="body" idx="16" hasCustomPrompt="1"/>
          </p:nvPr>
        </p:nvSpPr>
        <p:spPr>
          <a:xfrm>
            <a:off x="3851121" y="4552619"/>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4</a:t>
            </a:r>
            <a:endParaRPr lang="zh-CN" altLang="en-US" dirty="0"/>
          </a:p>
        </p:txBody>
      </p:sp>
    </p:spTree>
    <p:extLst>
      <p:ext uri="{BB962C8B-B14F-4D97-AF65-F5344CB8AC3E}">
        <p14:creationId xmlns:p14="http://schemas.microsoft.com/office/powerpoint/2010/main" val="1334937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8D0E294B-2D5A-47EB-8358-C4F5F0407A9E}"/>
              </a:ext>
            </a:extLst>
          </p:cNvPr>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61FD75B-C1D4-4D77-BB39-AEE6DAA6A69F}"/>
              </a:ext>
            </a:extLst>
          </p:cNvPr>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4">
            <a:extLst>
              <a:ext uri="{FF2B5EF4-FFF2-40B4-BE49-F238E27FC236}">
                <a16:creationId xmlns:a16="http://schemas.microsoft.com/office/drawing/2014/main" id="{DAC2DBA2-4FA0-40AC-B09C-6C38EA1E8B74}"/>
              </a:ext>
            </a:extLst>
          </p:cNvPr>
          <p:cNvSpPr>
            <a:spLocks noGrp="1"/>
          </p:cNvSpPr>
          <p:nvPr>
            <p:ph type="title" hasCustomPrompt="1"/>
          </p:nvPr>
        </p:nvSpPr>
        <p:spPr>
          <a:xfrm>
            <a:off x="4690038" y="2899839"/>
            <a:ext cx="5419185" cy="652754"/>
          </a:xfrm>
          <a:prstGeom prst="rect">
            <a:avLst/>
          </a:prstGeom>
        </p:spPr>
        <p:txBody>
          <a:bodyPr/>
          <a:lstStyle>
            <a:lvl1pPr>
              <a:defRPr b="1">
                <a:latin typeface="微软雅黑" panose="020B0503020204020204" pitchFamily="34" charset="-122"/>
                <a:ea typeface="微软雅黑" panose="020B0503020204020204" pitchFamily="34" charset="-122"/>
              </a:defRPr>
            </a:lvl1pPr>
          </a:lstStyle>
          <a:p>
            <a:pPr lvl="0"/>
            <a:r>
              <a:rPr lang="zh-CN" altLang="en-US" dirty="0"/>
              <a:t>单击此处编辑文本</a:t>
            </a:r>
          </a:p>
        </p:txBody>
      </p:sp>
      <p:sp>
        <p:nvSpPr>
          <p:cNvPr id="12" name="等腰三角形 61">
            <a:extLst>
              <a:ext uri="{FF2B5EF4-FFF2-40B4-BE49-F238E27FC236}">
                <a16:creationId xmlns:a16="http://schemas.microsoft.com/office/drawing/2014/main" id="{D16976FB-2107-4A53-937B-E8E8CDEA6727}"/>
              </a:ext>
            </a:extLst>
          </p:cNvPr>
          <p:cNvSpPr/>
          <p:nvPr userDrawn="1"/>
        </p:nvSpPr>
        <p:spPr>
          <a:xfrm rot="3622870">
            <a:off x="431183" y="809442"/>
            <a:ext cx="1084619" cy="3072301"/>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chemeClr val="accent6">
                  <a:lumMod val="60000"/>
                  <a:lumOff val="40000"/>
                </a:schemeClr>
              </a:gs>
              <a:gs pos="100000">
                <a:schemeClr val="accent6">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7199B7C0-F58B-4838-A967-C7AD9611153E}"/>
              </a:ext>
            </a:extLst>
          </p:cNvPr>
          <p:cNvGrpSpPr/>
          <p:nvPr userDrawn="1"/>
        </p:nvGrpSpPr>
        <p:grpSpPr>
          <a:xfrm>
            <a:off x="-383406" y="13513"/>
            <a:ext cx="6830505" cy="2596905"/>
            <a:chOff x="-383406" y="13513"/>
            <a:chExt cx="7508106" cy="2854524"/>
          </a:xfrm>
        </p:grpSpPr>
        <p:pic>
          <p:nvPicPr>
            <p:cNvPr id="32" name="图片 31">
              <a:extLst>
                <a:ext uri="{FF2B5EF4-FFF2-40B4-BE49-F238E27FC236}">
                  <a16:creationId xmlns:a16="http://schemas.microsoft.com/office/drawing/2014/main" id="{8138D1A2-65A3-48AF-A3C2-D7AAF4904B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flipH="1" flipV="1">
              <a:off x="0" y="13513"/>
              <a:ext cx="7124700" cy="256854"/>
            </a:xfrm>
            <a:prstGeom prst="rect">
              <a:avLst/>
            </a:prstGeom>
          </p:spPr>
        </p:pic>
        <p:sp>
          <p:nvSpPr>
            <p:cNvPr id="42" name="等腰三角形 61">
              <a:extLst>
                <a:ext uri="{FF2B5EF4-FFF2-40B4-BE49-F238E27FC236}">
                  <a16:creationId xmlns:a16="http://schemas.microsoft.com/office/drawing/2014/main" id="{70EA9A79-7BB5-4134-AAA6-5B1814C3FCEE}"/>
                </a:ext>
              </a:extLst>
            </p:cNvPr>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Lst>
              <a:ahLst/>
              <a:cxnLst>
                <a:cxn ang="0">
                  <a:pos x="connsiteX0" y="connsiteY0"/>
                </a:cxn>
                <a:cxn ang="0">
                  <a:pos x="connsiteX1" y="connsiteY1"/>
                </a:cxn>
                <a:cxn ang="0">
                  <a:pos x="connsiteX2" y="connsiteY2"/>
                </a:cxn>
                <a:cxn ang="0">
                  <a:pos x="connsiteX3" y="connsiteY3"/>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61">
              <a:extLst>
                <a:ext uri="{FF2B5EF4-FFF2-40B4-BE49-F238E27FC236}">
                  <a16:creationId xmlns:a16="http://schemas.microsoft.com/office/drawing/2014/main" id="{E81CB89C-EAE5-4E51-B9B0-B44FC31B6EF9}"/>
                </a:ext>
              </a:extLst>
            </p:cNvPr>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 fmla="*/ 0 w 1600080"/>
                <a:gd name="connsiteY0" fmla="*/ 3776548 h 3870277"/>
                <a:gd name="connsiteX1" fmla="*/ 0 w 1600080"/>
                <a:gd name="connsiteY1" fmla="*/ 0 h 3870277"/>
                <a:gd name="connsiteX2" fmla="*/ 1600080 w 1600080"/>
                <a:gd name="connsiteY2" fmla="*/ 3870277 h 3870277"/>
                <a:gd name="connsiteX3" fmla="*/ 0 w 1600080"/>
                <a:gd name="connsiteY3" fmla="*/ 3776548 h 3870277"/>
                <a:gd name="connsiteX0" fmla="*/ 16859 w 1616939"/>
                <a:gd name="connsiteY0" fmla="*/ 4102057 h 4195786"/>
                <a:gd name="connsiteX1" fmla="*/ 0 w 1616939"/>
                <a:gd name="connsiteY1" fmla="*/ 0 h 4195786"/>
                <a:gd name="connsiteX2" fmla="*/ 1616939 w 1616939"/>
                <a:gd name="connsiteY2" fmla="*/ 4195786 h 4195786"/>
                <a:gd name="connsiteX3" fmla="*/ 16859 w 1616939"/>
                <a:gd name="connsiteY3" fmla="*/ 4102057 h 4195786"/>
                <a:gd name="connsiteX0" fmla="*/ 1132 w 1624232"/>
                <a:gd name="connsiteY0" fmla="*/ 3683146 h 4195786"/>
                <a:gd name="connsiteX1" fmla="*/ 7293 w 1624232"/>
                <a:gd name="connsiteY1" fmla="*/ 0 h 4195786"/>
                <a:gd name="connsiteX2" fmla="*/ 1624232 w 1624232"/>
                <a:gd name="connsiteY2" fmla="*/ 4195786 h 4195786"/>
                <a:gd name="connsiteX3" fmla="*/ 1132 w 1624232"/>
                <a:gd name="connsiteY3" fmla="*/ 3683146 h 4195786"/>
                <a:gd name="connsiteX0" fmla="*/ 1133 w 1566812"/>
                <a:gd name="connsiteY0" fmla="*/ 3683146 h 4400602"/>
                <a:gd name="connsiteX1" fmla="*/ 7294 w 1566812"/>
                <a:gd name="connsiteY1" fmla="*/ 0 h 4400602"/>
                <a:gd name="connsiteX2" fmla="*/ 1566812 w 1566812"/>
                <a:gd name="connsiteY2" fmla="*/ 4400601 h 4400602"/>
                <a:gd name="connsiteX3" fmla="*/ 1133 w 1566812"/>
                <a:gd name="connsiteY3" fmla="*/ 3683146 h 4400602"/>
              </a:gdLst>
              <a:ahLst/>
              <a:cxnLst>
                <a:cxn ang="0">
                  <a:pos x="connsiteX0" y="connsiteY0"/>
                </a:cxn>
                <a:cxn ang="0">
                  <a:pos x="connsiteX1" y="connsiteY1"/>
                </a:cxn>
                <a:cxn ang="0">
                  <a:pos x="connsiteX2" y="connsiteY2"/>
                </a:cxn>
                <a:cxn ang="0">
                  <a:pos x="connsiteX3" y="connsiteY3"/>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35364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Tree>
    <p:extLst>
      <p:ext uri="{BB962C8B-B14F-4D97-AF65-F5344CB8AC3E}">
        <p14:creationId xmlns:p14="http://schemas.microsoft.com/office/powerpoint/2010/main" val="18711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2">
            <a:extLst>
              <a:ext uri="{FF2B5EF4-FFF2-40B4-BE49-F238E27FC236}">
                <a16:creationId xmlns:a16="http://schemas.microsoft.com/office/drawing/2014/main" id="{E34690F3-19E6-4E9B-975A-77BACDB806E8}"/>
              </a:ext>
            </a:extLst>
          </p:cNvPr>
          <p:cNvSpPr>
            <a:spLocks noGrp="1"/>
          </p:cNvSpPr>
          <p:nvPr>
            <p:ph idx="1" hasCustomPrompt="1"/>
          </p:nvPr>
        </p:nvSpPr>
        <p:spPr>
          <a:xfrm>
            <a:off x="665480" y="1512622"/>
            <a:ext cx="10515600" cy="397117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单击此处编辑文本</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61888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彩色多级标题">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F3D4670-888E-48B7-B64E-B20692E9F7A4}"/>
              </a:ext>
            </a:extLst>
          </p:cNvPr>
          <p:cNvSpPr/>
          <p:nvPr userDrawn="1"/>
        </p:nvSpPr>
        <p:spPr>
          <a:xfrm>
            <a:off x="0" y="0"/>
            <a:ext cx="12192000" cy="6868520"/>
          </a:xfrm>
          <a:prstGeom prst="rect">
            <a:avLst/>
          </a:prstGeom>
          <a:blipFill dpi="0" rotWithShape="1">
            <a:blip r:embed="rId2" cstate="print">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CD31B94-AFD5-465C-B733-86F6551CE0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6543"/>
            <a:ext cx="12192000" cy="755808"/>
          </a:xfrm>
          <a:prstGeom prst="rect">
            <a:avLst/>
          </a:prstGeom>
        </p:spPr>
      </p:pic>
      <p:pic>
        <p:nvPicPr>
          <p:cNvPr id="14" name="图片 13">
            <a:extLst>
              <a:ext uri="{FF2B5EF4-FFF2-40B4-BE49-F238E27FC236}">
                <a16:creationId xmlns:a16="http://schemas.microsoft.com/office/drawing/2014/main" id="{2C9EC3F7-A007-4A45-AC48-18C16040C4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67300" y="6550603"/>
            <a:ext cx="7124700" cy="256854"/>
          </a:xfrm>
          <a:prstGeom prst="rect">
            <a:avLst/>
          </a:prstGeom>
        </p:spPr>
      </p:pic>
      <p:sp>
        <p:nvSpPr>
          <p:cNvPr id="6" name="灯片编号占位符 5">
            <a:extLst>
              <a:ext uri="{FF2B5EF4-FFF2-40B4-BE49-F238E27FC236}">
                <a16:creationId xmlns:a16="http://schemas.microsoft.com/office/drawing/2014/main" id="{CC5E606F-FA86-4F53-8CD2-C970EBFB298B}"/>
              </a:ext>
            </a:extLst>
          </p:cNvPr>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pPr/>
              <a:t>‹#›</a:t>
            </a:fld>
            <a:endParaRPr lang="zh-CN" altLang="en-US" dirty="0"/>
          </a:p>
        </p:txBody>
      </p:sp>
      <p:grpSp>
        <p:nvGrpSpPr>
          <p:cNvPr id="24" name="组合 23">
            <a:extLst>
              <a:ext uri="{FF2B5EF4-FFF2-40B4-BE49-F238E27FC236}">
                <a16:creationId xmlns:a16="http://schemas.microsoft.com/office/drawing/2014/main" id="{1A4DF627-DB16-4877-8A68-328DC6E42039}"/>
              </a:ext>
            </a:extLst>
          </p:cNvPr>
          <p:cNvGrpSpPr/>
          <p:nvPr userDrawn="1"/>
        </p:nvGrpSpPr>
        <p:grpSpPr>
          <a:xfrm>
            <a:off x="0" y="6473036"/>
            <a:ext cx="12192000" cy="395484"/>
            <a:chOff x="0" y="6473036"/>
            <a:chExt cx="12192000" cy="395484"/>
          </a:xfrm>
        </p:grpSpPr>
        <p:pic>
          <p:nvPicPr>
            <p:cNvPr id="12" name="图片 11">
              <a:extLst>
                <a:ext uri="{FF2B5EF4-FFF2-40B4-BE49-F238E27FC236}">
                  <a16:creationId xmlns:a16="http://schemas.microsoft.com/office/drawing/2014/main" id="{4358F2FF-E145-4FFC-81C2-4ABCE393430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0" y="6473036"/>
              <a:ext cx="12192000" cy="327878"/>
            </a:xfrm>
            <a:prstGeom prst="rect">
              <a:avLst/>
            </a:prstGeom>
          </p:spPr>
        </p:pic>
        <p:pic>
          <p:nvPicPr>
            <p:cNvPr id="16" name="图片 15">
              <a:extLst>
                <a:ext uri="{FF2B5EF4-FFF2-40B4-BE49-F238E27FC236}">
                  <a16:creationId xmlns:a16="http://schemas.microsoft.com/office/drawing/2014/main" id="{2C200B4D-ABE4-4D6D-8E6A-25548DE712F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550603"/>
              <a:ext cx="12192000" cy="317917"/>
            </a:xfrm>
            <a:prstGeom prst="rect">
              <a:avLst/>
            </a:prstGeom>
          </p:spPr>
        </p:pic>
      </p:grpSp>
      <p:sp>
        <p:nvSpPr>
          <p:cNvPr id="5" name="页脚占位符 4">
            <a:extLst>
              <a:ext uri="{FF2B5EF4-FFF2-40B4-BE49-F238E27FC236}">
                <a16:creationId xmlns:a16="http://schemas.microsoft.com/office/drawing/2014/main" id="{188157BF-161D-471C-AFF2-C0D078372F90}"/>
              </a:ext>
            </a:extLst>
          </p:cNvPr>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a:extLst>
              <a:ext uri="{FF2B5EF4-FFF2-40B4-BE49-F238E27FC236}">
                <a16:creationId xmlns:a16="http://schemas.microsoft.com/office/drawing/2014/main" id="{EF2B415F-47D5-418C-B055-7CB2DECE74C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714241"/>
            <a:ext cx="12192000" cy="84140"/>
          </a:xfrm>
          <a:prstGeom prst="rect">
            <a:avLst/>
          </a:prstGeom>
        </p:spPr>
      </p:pic>
      <p:sp>
        <p:nvSpPr>
          <p:cNvPr id="21" name="标题 4">
            <a:extLst>
              <a:ext uri="{FF2B5EF4-FFF2-40B4-BE49-F238E27FC236}">
                <a16:creationId xmlns:a16="http://schemas.microsoft.com/office/drawing/2014/main" id="{B71E591B-471B-4CB5-A2E7-AEF617A81132}"/>
              </a:ext>
            </a:extLst>
          </p:cNvPr>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p>
        </p:txBody>
      </p:sp>
      <p:pic>
        <p:nvPicPr>
          <p:cNvPr id="13" name="图片 12">
            <a:extLst>
              <a:ext uri="{FF2B5EF4-FFF2-40B4-BE49-F238E27FC236}">
                <a16:creationId xmlns:a16="http://schemas.microsoft.com/office/drawing/2014/main" id="{F045EB1D-2F41-4641-9371-551FE3A9282A}"/>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93442" y="147393"/>
            <a:ext cx="619358" cy="421088"/>
          </a:xfrm>
          <a:prstGeom prst="rect">
            <a:avLst/>
          </a:prstGeom>
        </p:spPr>
      </p:pic>
      <p:sp>
        <p:nvSpPr>
          <p:cNvPr id="17" name="内容占位符 7">
            <a:extLst>
              <a:ext uri="{FF2B5EF4-FFF2-40B4-BE49-F238E27FC236}">
                <a16:creationId xmlns:a16="http://schemas.microsoft.com/office/drawing/2014/main" id="{41DE7BE0-AE37-4982-AE64-1750904D75E5}"/>
              </a:ext>
            </a:extLst>
          </p:cNvPr>
          <p:cNvSpPr>
            <a:spLocks noGrp="1"/>
          </p:cNvSpPr>
          <p:nvPr>
            <p:ph sz="quarter" idx="1"/>
          </p:nvPr>
        </p:nvSpPr>
        <p:spPr>
          <a:xfrm>
            <a:off x="722326" y="1070857"/>
            <a:ext cx="10799114" cy="5310104"/>
          </a:xfrm>
          <a:prstGeom prst="rect">
            <a:avLst/>
          </a:prstGeom>
          <a:noFill/>
        </p:spPr>
        <p:txBody>
          <a:bodyPr/>
          <a:lstStyle>
            <a:lvl1pPr>
              <a:lnSpc>
                <a:spcPct val="100000"/>
              </a:lnSpc>
              <a:buClr>
                <a:srgbClr val="C00000"/>
              </a:buClr>
              <a:buFont typeface="Wingdings" panose="05000000000000000000" pitchFamily="2" charset="2"/>
              <a:buChar char="p"/>
              <a:defRPr>
                <a:solidFill>
                  <a:schemeClr val="tx1"/>
                </a:solidFill>
              </a:defRPr>
            </a:lvl1pPr>
            <a:lvl2pPr>
              <a:lnSpc>
                <a:spcPct val="100000"/>
              </a:lnSpc>
              <a:buClr>
                <a:schemeClr val="accent1"/>
              </a:buClr>
              <a:buFont typeface="Wingdings" panose="05000000000000000000" pitchFamily="2" charset="2"/>
              <a:buChar char="p"/>
              <a:defRPr>
                <a:solidFill>
                  <a:schemeClr val="tx1"/>
                </a:solidFill>
              </a:defRPr>
            </a:lvl2pPr>
            <a:lvl3pPr>
              <a:lnSpc>
                <a:spcPct val="100000"/>
              </a:lnSpc>
              <a:buClr>
                <a:schemeClr val="accent6"/>
              </a:buClr>
              <a:buFont typeface="Wingdings" panose="05000000000000000000" pitchFamily="2" charset="2"/>
              <a:buChar char="p"/>
              <a:defRPr>
                <a:solidFill>
                  <a:schemeClr val="tx1"/>
                </a:solidFill>
              </a:defRPr>
            </a:lvl3pPr>
            <a:lvl4pPr>
              <a:lnSpc>
                <a:spcPct val="100000"/>
              </a:lnSpc>
              <a:buClr>
                <a:srgbClr val="FFC000"/>
              </a:buClr>
              <a:buFont typeface="Wingdings" panose="05000000000000000000" pitchFamily="2" charset="2"/>
              <a:buChar char="p"/>
              <a:defRPr>
                <a:solidFill>
                  <a:schemeClr val="tx1"/>
                </a:solidFill>
              </a:defRPr>
            </a:lvl4pPr>
            <a:lvl5pPr>
              <a:lnSpc>
                <a:spcPct val="100000"/>
              </a:lnSpc>
              <a:buFont typeface="Wingdings" panose="05000000000000000000" pitchFamily="2" charset="2"/>
              <a:buChar char="p"/>
              <a:defRPr>
                <a:solidFill>
                  <a:schemeClr val="tx1"/>
                </a:solidFill>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extLst>
      <p:ext uri="{BB962C8B-B14F-4D97-AF65-F5344CB8AC3E}">
        <p14:creationId xmlns:p14="http://schemas.microsoft.com/office/powerpoint/2010/main" val="313239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Dn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083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6" r:id="rId4"/>
    <p:sldLayoutId id="2147483651" r:id="rId5"/>
    <p:sldLayoutId id="2147483664" r:id="rId6"/>
    <p:sldLayoutId id="2147483672" r:id="rId7"/>
    <p:sldLayoutId id="2147483669" r:id="rId8"/>
    <p:sldLayoutId id="2147483674" r:id="rId9"/>
    <p:sldLayoutId id="2147483655" r:id="rId10"/>
    <p:sldLayoutId id="2147483665" r:id="rId11"/>
    <p:sldLayoutId id="2147483675"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FC4A35F-7F91-40F1-B76A-1E052AC0538C}"/>
              </a:ext>
            </a:extLst>
          </p:cNvPr>
          <p:cNvSpPr txBox="1">
            <a:spLocks/>
          </p:cNvSpPr>
          <p:nvPr/>
        </p:nvSpPr>
        <p:spPr>
          <a:xfrm>
            <a:off x="3121789" y="4968374"/>
            <a:ext cx="5948422" cy="517067"/>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gn="ctr">
              <a:lnSpc>
                <a:spcPct val="100000"/>
              </a:lnSpc>
            </a:pPr>
            <a:r>
              <a:rPr lang="zh-CN" altLang="en-US" sz="2800" b="1" dirty="0">
                <a:solidFill>
                  <a:schemeClr val="tx1">
                    <a:lumMod val="65000"/>
                    <a:lumOff val="35000"/>
                  </a:schemeClr>
                </a:solidFill>
                <a:latin typeface="+mn-lt"/>
                <a:ea typeface="+mn-ea"/>
                <a:cs typeface="+mn-ea"/>
                <a:sym typeface="+mn-lt"/>
              </a:rPr>
              <a:t>车万翔、郭江、崔一鸣</a:t>
            </a:r>
            <a:endParaRPr lang="en-US" altLang="zh-CN" sz="2800" b="1" dirty="0">
              <a:solidFill>
                <a:schemeClr val="tx1">
                  <a:lumMod val="65000"/>
                  <a:lumOff val="35000"/>
                </a:schemeClr>
              </a:solidFill>
              <a:latin typeface="+mn-lt"/>
              <a:ea typeface="+mn-ea"/>
              <a:cs typeface="+mn-ea"/>
              <a:sym typeface="+mn-lt"/>
            </a:endParaRPr>
          </a:p>
        </p:txBody>
      </p:sp>
      <p:sp>
        <p:nvSpPr>
          <p:cNvPr id="6" name="标题 1">
            <a:extLst>
              <a:ext uri="{FF2B5EF4-FFF2-40B4-BE49-F238E27FC236}">
                <a16:creationId xmlns:a16="http://schemas.microsoft.com/office/drawing/2014/main" id="{FB20EA81-45BF-408F-A1F3-4EDC6D53475F}"/>
              </a:ext>
            </a:extLst>
          </p:cNvPr>
          <p:cNvSpPr txBox="1">
            <a:spLocks/>
          </p:cNvSpPr>
          <p:nvPr/>
        </p:nvSpPr>
        <p:spPr>
          <a:xfrm>
            <a:off x="3130552" y="5485441"/>
            <a:ext cx="5948422" cy="982684"/>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1800" dirty="0">
                <a:solidFill>
                  <a:schemeClr val="tx1">
                    <a:lumMod val="65000"/>
                    <a:lumOff val="35000"/>
                  </a:schemeClr>
                </a:solidFill>
                <a:cs typeface="+mn-ea"/>
                <a:sym typeface="+mn-lt"/>
              </a:rPr>
              <a:t>社会计算与信息检索研究中心</a:t>
            </a:r>
            <a:endParaRPr lang="en-US" altLang="zh-CN" sz="1800" dirty="0">
              <a:solidFill>
                <a:schemeClr val="tx1">
                  <a:lumMod val="65000"/>
                  <a:lumOff val="35000"/>
                </a:schemeClr>
              </a:solidFill>
              <a:cs typeface="+mn-ea"/>
              <a:sym typeface="+mn-lt"/>
            </a:endParaRPr>
          </a:p>
          <a:p>
            <a:pPr>
              <a:lnSpc>
                <a:spcPct val="100000"/>
              </a:lnSpc>
            </a:pPr>
            <a:r>
              <a:rPr lang="zh-CN" altLang="en-US" sz="1800" dirty="0">
                <a:solidFill>
                  <a:schemeClr val="tx1">
                    <a:lumMod val="65000"/>
                    <a:lumOff val="35000"/>
                  </a:schemeClr>
                </a:solidFill>
                <a:cs typeface="+mn-ea"/>
                <a:sym typeface="+mn-lt"/>
              </a:rPr>
              <a:t>哈尔滨工业大学</a:t>
            </a:r>
          </a:p>
        </p:txBody>
      </p:sp>
      <p:sp>
        <p:nvSpPr>
          <p:cNvPr id="12" name="矩形 11">
            <a:extLst>
              <a:ext uri="{FF2B5EF4-FFF2-40B4-BE49-F238E27FC236}">
                <a16:creationId xmlns:a16="http://schemas.microsoft.com/office/drawing/2014/main" id="{F462366E-2ADD-48C3-9F1D-FF4E2C4E366C}"/>
              </a:ext>
            </a:extLst>
          </p:cNvPr>
          <p:cNvSpPr/>
          <p:nvPr/>
        </p:nvSpPr>
        <p:spPr>
          <a:xfrm>
            <a:off x="6198517" y="1608407"/>
            <a:ext cx="1055448" cy="749258"/>
          </a:xfrm>
          <a:prstGeom prst="rect">
            <a:avLst/>
          </a:prstGeom>
          <a:blipFill dpi="0" rotWithShape="1">
            <a:blip r:embed="rId3" cstate="print">
              <a:alphaModFix amt="3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C5121A7-C667-477A-B527-50641619A0A6}"/>
              </a:ext>
            </a:extLst>
          </p:cNvPr>
          <p:cNvSpPr/>
          <p:nvPr/>
        </p:nvSpPr>
        <p:spPr>
          <a:xfrm>
            <a:off x="4892368" y="1479953"/>
            <a:ext cx="1203632" cy="1011839"/>
          </a:xfrm>
          <a:prstGeom prst="rect">
            <a:avLst/>
          </a:prstGeom>
          <a:blipFill dpi="0" rotWithShape="1">
            <a:blip r:embed="rId4" cstate="print">
              <a:alphaModFix amt="40000"/>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8B760BD6-8D34-4DA4-9BB3-A58A2A87C17B}"/>
              </a:ext>
            </a:extLst>
          </p:cNvPr>
          <p:cNvCxnSpPr>
            <a:cxnSpLocks/>
          </p:cNvCxnSpPr>
          <p:nvPr/>
        </p:nvCxnSpPr>
        <p:spPr>
          <a:xfrm flipH="1">
            <a:off x="5016952" y="2596210"/>
            <a:ext cx="214056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片 4" descr="2021-07-09 13:43:53.173000">
            <a:extLst>
              <a:ext uri="{FF2B5EF4-FFF2-40B4-BE49-F238E27FC236}">
                <a16:creationId xmlns:a16="http://schemas.microsoft.com/office/drawing/2014/main" id="{4FD97918-AA9B-5F4D-BE36-7ABD18496130}"/>
              </a:ext>
            </a:extLst>
          </p:cNvPr>
          <p:cNvPicPr>
            <a:picLocks noChangeAspect="1"/>
          </p:cNvPicPr>
          <p:nvPr/>
        </p:nvPicPr>
        <p:blipFill>
          <a:blip r:embed="rId5"/>
          <a:stretch>
            <a:fillRect/>
          </a:stretch>
        </p:blipFill>
        <p:spPr>
          <a:xfrm>
            <a:off x="9737766" y="-1"/>
            <a:ext cx="2454234" cy="2559683"/>
          </a:xfrm>
          <a:prstGeom prst="rect">
            <a:avLst/>
          </a:prstGeom>
        </p:spPr>
      </p:pic>
      <p:sp>
        <p:nvSpPr>
          <p:cNvPr id="10" name="标题 1">
            <a:extLst>
              <a:ext uri="{FF2B5EF4-FFF2-40B4-BE49-F238E27FC236}">
                <a16:creationId xmlns:a16="http://schemas.microsoft.com/office/drawing/2014/main" id="{AA787C73-B787-D843-BE5E-D47DC4797A57}"/>
              </a:ext>
            </a:extLst>
          </p:cNvPr>
          <p:cNvSpPr txBox="1">
            <a:spLocks/>
          </p:cNvSpPr>
          <p:nvPr/>
        </p:nvSpPr>
        <p:spPr>
          <a:xfrm>
            <a:off x="1409570" y="2849654"/>
            <a:ext cx="9372859" cy="1626731"/>
          </a:xfrm>
          <a:prstGeom prst="rect">
            <a:avLst/>
          </a:prstGeom>
          <a:solidFill>
            <a:schemeClr val="bg1"/>
          </a:solidFill>
          <a:ln>
            <a:solidFill>
              <a:schemeClr val="bg1"/>
            </a:solidFill>
          </a:ln>
          <a:effectLst>
            <a:outerShdw blurRad="101600" dist="50800" dir="5400000" algn="t" rotWithShape="0">
              <a:prstClr val="black">
                <a:alpha val="46000"/>
              </a:prstClr>
            </a:outerShdw>
          </a:effectLst>
        </p:spPr>
        <p:txBody>
          <a:bodyPr anchor="ctr" anchorCtr="0"/>
          <a:lstStyle>
            <a:lvl1pPr algn="ctr" defTabSz="914400" rtl="0" eaLnBrk="1" latinLnBrk="0" hangingPunct="1">
              <a:lnSpc>
                <a:spcPct val="90000"/>
              </a:lnSpc>
              <a:spcBef>
                <a:spcPct val="0"/>
              </a:spcBef>
              <a:buNone/>
              <a:defRPr sz="54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nSpc>
                <a:spcPct val="100000"/>
              </a:lnSpc>
            </a:pPr>
            <a:r>
              <a:rPr lang="zh-CN" altLang="en-US" sz="6000" dirty="0"/>
              <a:t>预训练语言模型</a:t>
            </a:r>
            <a:endParaRPr lang="zh-CN" altLang="en-US" sz="4800" dirty="0"/>
          </a:p>
        </p:txBody>
      </p:sp>
    </p:spTree>
    <p:extLst>
      <p:ext uri="{BB962C8B-B14F-4D97-AF65-F5344CB8AC3E}">
        <p14:creationId xmlns:p14="http://schemas.microsoft.com/office/powerpoint/2010/main" val="58418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10</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GPT</a:t>
            </a:r>
            <a:r>
              <a:rPr lang="zh-CN" altLang="en-US" dirty="0"/>
              <a:t>：无监督预训练</a:t>
            </a:r>
            <a:endParaRPr lang="en-CN" dirty="0"/>
          </a:p>
        </p:txBody>
      </p:sp>
      <p:sp>
        <p:nvSpPr>
          <p:cNvPr id="6" name="Content Placeholder 4">
            <a:extLst>
              <a:ext uri="{FF2B5EF4-FFF2-40B4-BE49-F238E27FC236}">
                <a16:creationId xmlns:a16="http://schemas.microsoft.com/office/drawing/2014/main" id="{4C623BAC-AB57-F149-B2F9-775B003B26A0}"/>
              </a:ext>
            </a:extLst>
          </p:cNvPr>
          <p:cNvSpPr>
            <a:spLocks noGrp="1"/>
          </p:cNvSpPr>
          <p:nvPr>
            <p:ph sz="quarter" idx="1"/>
          </p:nvPr>
        </p:nvSpPr>
        <p:spPr>
          <a:xfrm>
            <a:off x="722326" y="1070857"/>
            <a:ext cx="10799114" cy="5310104"/>
          </a:xfrm>
        </p:spPr>
        <p:txBody>
          <a:bodyPr/>
          <a:lstStyle/>
          <a:p>
            <a:r>
              <a:rPr lang="zh-CN" altLang="en-US" b="1" dirty="0"/>
              <a:t>从左至右对输入文本进行建模</a:t>
            </a:r>
            <a:endParaRPr lang="en-US" altLang="zh-CN" dirty="0"/>
          </a:p>
          <a:p>
            <a:pPr lvl="1"/>
            <a:r>
              <a:rPr lang="zh-CN" altLang="en-US" dirty="0"/>
              <a:t>给定文本序列计算最大似然估计</a:t>
            </a:r>
            <a:endParaRPr lang="en-US" altLang="zh-CN" dirty="0"/>
          </a:p>
          <a:p>
            <a:pPr lvl="1"/>
            <a:endParaRPr lang="en-US" altLang="zh-CN" dirty="0"/>
          </a:p>
          <a:p>
            <a:pPr lvl="1"/>
            <a:endParaRPr lang="en-US" altLang="zh-CN" dirty="0"/>
          </a:p>
          <a:p>
            <a:pPr lvl="1"/>
            <a:r>
              <a:rPr lang="en-US" altLang="zh-CN" dirty="0"/>
              <a:t>GPT</a:t>
            </a:r>
            <a:r>
              <a:rPr lang="zh-CN" altLang="en-US" dirty="0"/>
              <a:t>使用了多层</a:t>
            </a:r>
            <a:r>
              <a:rPr lang="en-US" altLang="zh-CN" dirty="0"/>
              <a:t>Transformer</a:t>
            </a:r>
            <a:r>
              <a:rPr lang="zh-CN" altLang="en-US" dirty="0"/>
              <a:t>作为模型的基本结构</a:t>
            </a:r>
            <a:endParaRPr lang="en-US" altLang="zh-CN" dirty="0"/>
          </a:p>
        </p:txBody>
      </p:sp>
      <p:pic>
        <p:nvPicPr>
          <p:cNvPr id="5" name="图片 4">
            <a:extLst>
              <a:ext uri="{FF2B5EF4-FFF2-40B4-BE49-F238E27FC236}">
                <a16:creationId xmlns:a16="http://schemas.microsoft.com/office/drawing/2014/main" id="{A9EED379-29B5-C34F-843F-6B03B3837AB8}"/>
              </a:ext>
            </a:extLst>
          </p:cNvPr>
          <p:cNvPicPr>
            <a:picLocks noChangeAspect="1"/>
          </p:cNvPicPr>
          <p:nvPr/>
        </p:nvPicPr>
        <p:blipFill>
          <a:blip r:embed="rId3"/>
          <a:stretch>
            <a:fillRect/>
          </a:stretch>
        </p:blipFill>
        <p:spPr>
          <a:xfrm>
            <a:off x="3648167" y="2053374"/>
            <a:ext cx="4895665" cy="785606"/>
          </a:xfrm>
          <a:prstGeom prst="rect">
            <a:avLst/>
          </a:prstGeom>
        </p:spPr>
      </p:pic>
      <p:pic>
        <p:nvPicPr>
          <p:cNvPr id="7" name="图片 6">
            <a:extLst>
              <a:ext uri="{FF2B5EF4-FFF2-40B4-BE49-F238E27FC236}">
                <a16:creationId xmlns:a16="http://schemas.microsoft.com/office/drawing/2014/main" id="{C505509B-1102-B040-A055-62330E9E06DE}"/>
              </a:ext>
            </a:extLst>
          </p:cNvPr>
          <p:cNvPicPr>
            <a:picLocks noChangeAspect="1"/>
          </p:cNvPicPr>
          <p:nvPr/>
        </p:nvPicPr>
        <p:blipFill>
          <a:blip r:embed="rId4"/>
          <a:stretch>
            <a:fillRect/>
          </a:stretch>
        </p:blipFill>
        <p:spPr>
          <a:xfrm>
            <a:off x="3061483" y="3584521"/>
            <a:ext cx="6069033" cy="1473066"/>
          </a:xfrm>
          <a:prstGeom prst="rect">
            <a:avLst/>
          </a:prstGeom>
        </p:spPr>
      </p:pic>
    </p:spTree>
    <p:extLst>
      <p:ext uri="{BB962C8B-B14F-4D97-AF65-F5344CB8AC3E}">
        <p14:creationId xmlns:p14="http://schemas.microsoft.com/office/powerpoint/2010/main" val="258171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11</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GPT</a:t>
            </a:r>
            <a:r>
              <a:rPr lang="zh-CN" altLang="en-US" dirty="0"/>
              <a:t>：有监督任务精调</a:t>
            </a:r>
            <a:endParaRPr lang="en-CN" dirty="0"/>
          </a:p>
        </p:txBody>
      </p:sp>
      <p:sp>
        <p:nvSpPr>
          <p:cNvPr id="6" name="Content Placeholder 4">
            <a:extLst>
              <a:ext uri="{FF2B5EF4-FFF2-40B4-BE49-F238E27FC236}">
                <a16:creationId xmlns:a16="http://schemas.microsoft.com/office/drawing/2014/main" id="{4C623BAC-AB57-F149-B2F9-775B003B26A0}"/>
              </a:ext>
            </a:extLst>
          </p:cNvPr>
          <p:cNvSpPr>
            <a:spLocks noGrp="1"/>
          </p:cNvSpPr>
          <p:nvPr>
            <p:ph sz="quarter" idx="1"/>
          </p:nvPr>
        </p:nvSpPr>
        <p:spPr>
          <a:xfrm>
            <a:off x="722326" y="1070857"/>
            <a:ext cx="10799114" cy="5310104"/>
          </a:xfrm>
        </p:spPr>
        <p:txBody>
          <a:bodyPr/>
          <a:lstStyle/>
          <a:p>
            <a:r>
              <a:rPr lang="zh-CN" altLang="en-US" b="1" dirty="0"/>
              <a:t>利用下游任务的有标注数据，对</a:t>
            </a:r>
            <a:r>
              <a:rPr lang="en-US" altLang="zh-CN" b="1" dirty="0"/>
              <a:t>GPT</a:t>
            </a:r>
            <a:r>
              <a:rPr lang="zh-CN" altLang="en-US" b="1" dirty="0"/>
              <a:t>模型进行精调</a:t>
            </a:r>
            <a:endParaRPr lang="zh-CN" altLang="en-US" dirty="0"/>
          </a:p>
          <a:p>
            <a:pPr lvl="1"/>
            <a:r>
              <a:rPr lang="zh-CN" altLang="en-US" dirty="0"/>
              <a:t>利用</a:t>
            </a:r>
            <a:r>
              <a:rPr lang="en-US" altLang="zh-CN" dirty="0"/>
              <a:t>GPT</a:t>
            </a:r>
            <a:r>
              <a:rPr lang="zh-CN" altLang="en-US" dirty="0"/>
              <a:t>最后一层的表示来完成相关预测任务</a:t>
            </a:r>
            <a:endParaRPr lang="en-US" altLang="zh-CN" dirty="0"/>
          </a:p>
          <a:p>
            <a:pPr lvl="1"/>
            <a:endParaRPr lang="en-US" altLang="zh-CN" dirty="0"/>
          </a:p>
          <a:p>
            <a:pPr lvl="1"/>
            <a:endParaRPr lang="en-US" altLang="zh-CN" dirty="0"/>
          </a:p>
          <a:p>
            <a:pPr marL="457200" lvl="1" indent="0">
              <a:buNone/>
            </a:pPr>
            <a:endParaRPr lang="en-US" altLang="zh-CN" dirty="0"/>
          </a:p>
          <a:p>
            <a:pPr marL="457200" lvl="1" indent="0">
              <a:buNone/>
            </a:pPr>
            <a:endParaRPr lang="en-US" altLang="zh-CN" dirty="0"/>
          </a:p>
          <a:p>
            <a:pPr lvl="1"/>
            <a:r>
              <a:rPr lang="zh-CN" altLang="en-US" dirty="0"/>
              <a:t>某些情况下，添加额外的预训练损失可以进一步提升性能</a:t>
            </a:r>
          </a:p>
        </p:txBody>
      </p:sp>
      <p:pic>
        <p:nvPicPr>
          <p:cNvPr id="8" name="图片 7">
            <a:extLst>
              <a:ext uri="{FF2B5EF4-FFF2-40B4-BE49-F238E27FC236}">
                <a16:creationId xmlns:a16="http://schemas.microsoft.com/office/drawing/2014/main" id="{313D3330-3BDF-8441-B68D-13248BB96949}"/>
              </a:ext>
            </a:extLst>
          </p:cNvPr>
          <p:cNvPicPr>
            <a:picLocks noChangeAspect="1"/>
          </p:cNvPicPr>
          <p:nvPr/>
        </p:nvPicPr>
        <p:blipFill>
          <a:blip r:embed="rId3"/>
          <a:stretch>
            <a:fillRect/>
          </a:stretch>
        </p:blipFill>
        <p:spPr>
          <a:xfrm>
            <a:off x="3823832" y="2082659"/>
            <a:ext cx="4596101" cy="659316"/>
          </a:xfrm>
          <a:prstGeom prst="rect">
            <a:avLst/>
          </a:prstGeom>
        </p:spPr>
      </p:pic>
      <p:pic>
        <p:nvPicPr>
          <p:cNvPr id="9" name="图片 8">
            <a:extLst>
              <a:ext uri="{FF2B5EF4-FFF2-40B4-BE49-F238E27FC236}">
                <a16:creationId xmlns:a16="http://schemas.microsoft.com/office/drawing/2014/main" id="{04ED5C8D-5034-7E4F-9B4E-7EBE245DBD75}"/>
              </a:ext>
            </a:extLst>
          </p:cNvPr>
          <p:cNvPicPr>
            <a:picLocks noChangeAspect="1"/>
          </p:cNvPicPr>
          <p:nvPr/>
        </p:nvPicPr>
        <p:blipFill>
          <a:blip r:embed="rId4"/>
          <a:stretch>
            <a:fillRect/>
          </a:stretch>
        </p:blipFill>
        <p:spPr>
          <a:xfrm>
            <a:off x="4266502" y="2741975"/>
            <a:ext cx="3658995" cy="868682"/>
          </a:xfrm>
          <a:prstGeom prst="rect">
            <a:avLst/>
          </a:prstGeom>
        </p:spPr>
      </p:pic>
      <p:pic>
        <p:nvPicPr>
          <p:cNvPr id="10" name="图片 9">
            <a:extLst>
              <a:ext uri="{FF2B5EF4-FFF2-40B4-BE49-F238E27FC236}">
                <a16:creationId xmlns:a16="http://schemas.microsoft.com/office/drawing/2014/main" id="{F53D898A-BACC-2145-BCA3-5EB2A6DA35FF}"/>
              </a:ext>
            </a:extLst>
          </p:cNvPr>
          <p:cNvPicPr>
            <a:picLocks noChangeAspect="1"/>
          </p:cNvPicPr>
          <p:nvPr/>
        </p:nvPicPr>
        <p:blipFill>
          <a:blip r:embed="rId5"/>
          <a:stretch>
            <a:fillRect/>
          </a:stretch>
        </p:blipFill>
        <p:spPr>
          <a:xfrm>
            <a:off x="3784599" y="4402215"/>
            <a:ext cx="4622800" cy="901700"/>
          </a:xfrm>
          <a:prstGeom prst="rect">
            <a:avLst/>
          </a:prstGeom>
        </p:spPr>
      </p:pic>
    </p:spTree>
    <p:extLst>
      <p:ext uri="{BB962C8B-B14F-4D97-AF65-F5344CB8AC3E}">
        <p14:creationId xmlns:p14="http://schemas.microsoft.com/office/powerpoint/2010/main" val="312075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12</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GPT</a:t>
            </a:r>
            <a:r>
              <a:rPr lang="zh-CN" altLang="en-US" dirty="0"/>
              <a:t>：适配不同的下游任务</a:t>
            </a:r>
            <a:endParaRPr lang="en-CN" dirty="0"/>
          </a:p>
        </p:txBody>
      </p:sp>
      <p:sp>
        <p:nvSpPr>
          <p:cNvPr id="6" name="Content Placeholder 4">
            <a:extLst>
              <a:ext uri="{FF2B5EF4-FFF2-40B4-BE49-F238E27FC236}">
                <a16:creationId xmlns:a16="http://schemas.microsoft.com/office/drawing/2014/main" id="{4C623BAC-AB57-F149-B2F9-775B003B26A0}"/>
              </a:ext>
            </a:extLst>
          </p:cNvPr>
          <p:cNvSpPr>
            <a:spLocks noGrp="1"/>
          </p:cNvSpPr>
          <p:nvPr>
            <p:ph sz="quarter" idx="1"/>
          </p:nvPr>
        </p:nvSpPr>
        <p:spPr>
          <a:xfrm>
            <a:off x="722326" y="1070857"/>
            <a:ext cx="10799114" cy="5310104"/>
          </a:xfrm>
        </p:spPr>
        <p:txBody>
          <a:bodyPr/>
          <a:lstStyle/>
          <a:p>
            <a:r>
              <a:rPr lang="zh-CN" altLang="en-US" b="1" dirty="0"/>
              <a:t>根据任务特点，设置不同的输入输出形式</a:t>
            </a:r>
            <a:endParaRPr lang="zh-CN" altLang="en-US" dirty="0"/>
          </a:p>
        </p:txBody>
      </p:sp>
      <p:pic>
        <p:nvPicPr>
          <p:cNvPr id="5" name="图片 4">
            <a:extLst>
              <a:ext uri="{FF2B5EF4-FFF2-40B4-BE49-F238E27FC236}">
                <a16:creationId xmlns:a16="http://schemas.microsoft.com/office/drawing/2014/main" id="{A02CC27B-7BF7-A04F-B067-9F5B17016B29}"/>
              </a:ext>
            </a:extLst>
          </p:cNvPr>
          <p:cNvPicPr>
            <a:picLocks noChangeAspect="1"/>
          </p:cNvPicPr>
          <p:nvPr/>
        </p:nvPicPr>
        <p:blipFill>
          <a:blip r:embed="rId3"/>
          <a:stretch>
            <a:fillRect/>
          </a:stretch>
        </p:blipFill>
        <p:spPr>
          <a:xfrm>
            <a:off x="941507" y="1844323"/>
            <a:ext cx="10308985" cy="4077732"/>
          </a:xfrm>
          <a:prstGeom prst="rect">
            <a:avLst/>
          </a:prstGeom>
        </p:spPr>
      </p:pic>
    </p:spTree>
    <p:extLst>
      <p:ext uri="{BB962C8B-B14F-4D97-AF65-F5344CB8AC3E}">
        <p14:creationId xmlns:p14="http://schemas.microsoft.com/office/powerpoint/2010/main" val="155574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概述</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自回归预训练模型代表：</a:t>
            </a:r>
            <a:r>
              <a:rPr lang="en-US" altLang="zh-CN" dirty="0">
                <a:solidFill>
                  <a:schemeClr val="bg1">
                    <a:lumMod val="75000"/>
                  </a:schemeClr>
                </a:solidFill>
              </a:rPr>
              <a:t>GPT</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zh-CN" altLang="en-US" dirty="0"/>
              <a:t>自编码预训练模型代表：</a:t>
            </a:r>
            <a:r>
              <a:rPr lang="en-US" altLang="zh-CN" dirty="0"/>
              <a:t>BERT</a:t>
            </a:r>
            <a:endParaRPr lang="en-CN" dirty="0"/>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预训练语言模型的应用</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65A8DE17-2D0E-CD45-B6A8-413D4182FBA2}"/>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深入理解</a:t>
            </a:r>
            <a:r>
              <a:rPr lang="en-US" altLang="zh-CN" dirty="0">
                <a:solidFill>
                  <a:schemeClr val="bg1">
                    <a:lumMod val="75000"/>
                  </a:schemeClr>
                </a:solidFill>
              </a:rPr>
              <a:t>BERT</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0534EF25-FD3D-1B49-B69C-AD4129D3778F}"/>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299924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14</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BERT</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BERT</a:t>
            </a:r>
            <a:r>
              <a:rPr lang="en-US" altLang="zh-CN" dirty="0"/>
              <a:t>: </a:t>
            </a:r>
            <a:r>
              <a:rPr lang="en-US" altLang="zh-CN" b="1" dirty="0"/>
              <a:t>B</a:t>
            </a:r>
            <a:r>
              <a:rPr lang="en-US" altLang="zh-CN" dirty="0"/>
              <a:t>idirectional </a:t>
            </a:r>
            <a:r>
              <a:rPr lang="en-US" altLang="zh-CN" b="1" dirty="0"/>
              <a:t>E</a:t>
            </a:r>
            <a:r>
              <a:rPr lang="en-US" altLang="zh-CN" dirty="0"/>
              <a:t>ncoder </a:t>
            </a:r>
            <a:r>
              <a:rPr lang="en-US" altLang="zh-CN" b="1" dirty="0"/>
              <a:t>R</a:t>
            </a:r>
            <a:r>
              <a:rPr lang="en-US" altLang="zh-CN" dirty="0"/>
              <a:t>epresentations from </a:t>
            </a:r>
            <a:r>
              <a:rPr lang="en-US" altLang="zh-CN" b="1" dirty="0"/>
              <a:t>T</a:t>
            </a:r>
            <a:r>
              <a:rPr lang="en-US" altLang="zh-CN" dirty="0"/>
              <a:t>ransformers (NAACL 2019 Best Paper)</a:t>
            </a:r>
          </a:p>
          <a:p>
            <a:pPr lvl="1"/>
            <a:r>
              <a:rPr lang="zh-CN" altLang="en-US" dirty="0"/>
              <a:t>提出了一种</a:t>
            </a:r>
            <a:r>
              <a:rPr lang="zh-CN" altLang="en-US" b="1" dirty="0"/>
              <a:t>双向</a:t>
            </a:r>
            <a:r>
              <a:rPr lang="zh-CN" altLang="en-US" dirty="0"/>
              <a:t>预训练语言模型方法</a:t>
            </a:r>
            <a:endParaRPr lang="en-US" altLang="zh-CN" dirty="0"/>
          </a:p>
          <a:p>
            <a:pPr lvl="1"/>
            <a:r>
              <a:rPr lang="zh-CN" altLang="en-US" dirty="0"/>
              <a:t>利用大规模自由文本训练两个无监督预训练任务</a:t>
            </a:r>
          </a:p>
          <a:p>
            <a:pPr lvl="1"/>
            <a:r>
              <a:rPr lang="en-US" altLang="zh-CN" dirty="0"/>
              <a:t>BERT</a:t>
            </a:r>
            <a:r>
              <a:rPr lang="zh-CN" altLang="en-US" dirty="0"/>
              <a:t>在众多</a:t>
            </a:r>
            <a:r>
              <a:rPr lang="en-US" altLang="zh-CN" dirty="0"/>
              <a:t>NLP</a:t>
            </a:r>
            <a:r>
              <a:rPr lang="zh-CN" altLang="en-US" dirty="0"/>
              <a:t>任务中获得了显著性能提升</a:t>
            </a:r>
          </a:p>
          <a:p>
            <a:pPr lvl="1"/>
            <a:r>
              <a:rPr lang="zh-CN" altLang="en-US" dirty="0"/>
              <a:t>进一步强调了使用通用预训练取代繁杂的任务特定的模型设计</a:t>
            </a:r>
          </a:p>
        </p:txBody>
      </p:sp>
    </p:spTree>
    <p:extLst>
      <p:ext uri="{BB962C8B-B14F-4D97-AF65-F5344CB8AC3E}">
        <p14:creationId xmlns:p14="http://schemas.microsoft.com/office/powerpoint/2010/main" val="75376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15</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BERT</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GPT/BERT/</a:t>
            </a:r>
            <a:r>
              <a:rPr lang="en-US" altLang="zh-CN" b="1" dirty="0" err="1"/>
              <a:t>ELMo</a:t>
            </a:r>
            <a:r>
              <a:rPr lang="zh-CN" altLang="en-US" b="1" dirty="0"/>
              <a:t>之间的对比</a:t>
            </a:r>
            <a:endParaRPr lang="zh-CN" altLang="en-US" dirty="0"/>
          </a:p>
          <a:p>
            <a:pPr lvl="1"/>
            <a:r>
              <a:rPr lang="en-US" altLang="zh-CN" dirty="0"/>
              <a:t>GPT: </a:t>
            </a:r>
            <a:r>
              <a:rPr lang="zh-CN" altLang="en-US" b="1" dirty="0"/>
              <a:t>单向</a:t>
            </a:r>
            <a:r>
              <a:rPr lang="zh-CN" altLang="en-US" dirty="0"/>
              <a:t>从左至右的</a:t>
            </a:r>
            <a:r>
              <a:rPr lang="en-US" altLang="zh-CN" dirty="0"/>
              <a:t>Transformer</a:t>
            </a:r>
            <a:r>
              <a:rPr lang="zh-CN" altLang="en-US" dirty="0"/>
              <a:t>语言模型</a:t>
            </a:r>
          </a:p>
          <a:p>
            <a:pPr lvl="1"/>
            <a:r>
              <a:rPr lang="en-US" altLang="zh-CN" dirty="0" err="1"/>
              <a:t>ELMo</a:t>
            </a:r>
            <a:r>
              <a:rPr lang="en-US" altLang="zh-CN" dirty="0"/>
              <a:t>: </a:t>
            </a:r>
            <a:r>
              <a:rPr lang="zh-CN" altLang="en-US" dirty="0"/>
              <a:t>将</a:t>
            </a:r>
            <a:r>
              <a:rPr lang="zh-CN" altLang="en-US" b="1" dirty="0"/>
              <a:t>独立的</a:t>
            </a:r>
            <a:r>
              <a:rPr lang="zh-CN" altLang="en-US" dirty="0"/>
              <a:t>前向和后向的</a:t>
            </a:r>
            <a:r>
              <a:rPr lang="en-US" altLang="zh-CN" dirty="0"/>
              <a:t>LSTM</a:t>
            </a:r>
            <a:r>
              <a:rPr lang="zh-CN" altLang="en-US" dirty="0"/>
              <a:t>语言模型拼接所得</a:t>
            </a:r>
          </a:p>
          <a:p>
            <a:pPr lvl="1"/>
            <a:r>
              <a:rPr lang="en-US" altLang="zh-CN" dirty="0"/>
              <a:t>BERT: </a:t>
            </a:r>
            <a:r>
              <a:rPr lang="zh-CN" altLang="en-US" b="1" dirty="0"/>
              <a:t>双向</a:t>
            </a:r>
            <a:r>
              <a:rPr lang="zh-CN" altLang="en-US" dirty="0"/>
              <a:t> </a:t>
            </a:r>
            <a:r>
              <a:rPr lang="en-US" altLang="zh-CN" dirty="0"/>
              <a:t>Transformer</a:t>
            </a:r>
            <a:r>
              <a:rPr lang="zh-CN" altLang="en-US" dirty="0"/>
              <a:t>语言模型</a:t>
            </a:r>
          </a:p>
        </p:txBody>
      </p:sp>
      <p:pic>
        <p:nvPicPr>
          <p:cNvPr id="6" name="图片 5">
            <a:extLst>
              <a:ext uri="{FF2B5EF4-FFF2-40B4-BE49-F238E27FC236}">
                <a16:creationId xmlns:a16="http://schemas.microsoft.com/office/drawing/2014/main" id="{D3923610-6962-7241-91FC-67C7645FB81B}"/>
              </a:ext>
            </a:extLst>
          </p:cNvPr>
          <p:cNvPicPr>
            <a:picLocks noChangeAspect="1"/>
          </p:cNvPicPr>
          <p:nvPr/>
        </p:nvPicPr>
        <p:blipFill>
          <a:blip r:embed="rId3"/>
          <a:stretch>
            <a:fillRect/>
          </a:stretch>
        </p:blipFill>
        <p:spPr>
          <a:xfrm>
            <a:off x="444183" y="3207693"/>
            <a:ext cx="11303634" cy="2661823"/>
          </a:xfrm>
          <a:prstGeom prst="rect">
            <a:avLst/>
          </a:prstGeom>
        </p:spPr>
      </p:pic>
    </p:spTree>
    <p:extLst>
      <p:ext uri="{BB962C8B-B14F-4D97-AF65-F5344CB8AC3E}">
        <p14:creationId xmlns:p14="http://schemas.microsoft.com/office/powerpoint/2010/main" val="110638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16</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BERT</a:t>
            </a:r>
            <a:r>
              <a:rPr lang="zh-CN" altLang="en-US" dirty="0"/>
              <a:t>：模型结构</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6255249" cy="5310104"/>
          </a:xfrm>
        </p:spPr>
        <p:txBody>
          <a:bodyPr/>
          <a:lstStyle/>
          <a:p>
            <a:r>
              <a:rPr lang="zh-CN" altLang="en-US" b="1" dirty="0"/>
              <a:t>整体结构</a:t>
            </a:r>
            <a:endParaRPr lang="zh-CN" altLang="en-US" dirty="0"/>
          </a:p>
          <a:p>
            <a:pPr lvl="1"/>
            <a:r>
              <a:rPr lang="zh-CN" altLang="en-US" dirty="0"/>
              <a:t>由深层</a:t>
            </a:r>
            <a:r>
              <a:rPr lang="en-US" altLang="zh-CN" dirty="0"/>
              <a:t>Transformer</a:t>
            </a:r>
            <a:r>
              <a:rPr lang="zh-CN" altLang="en-US" dirty="0"/>
              <a:t>模型构成</a:t>
            </a:r>
          </a:p>
          <a:p>
            <a:pPr lvl="2"/>
            <a:r>
              <a:rPr lang="en-US" altLang="zh-CN" dirty="0"/>
              <a:t>base</a:t>
            </a:r>
            <a:r>
              <a:rPr lang="zh-CN" altLang="en-US" dirty="0"/>
              <a:t>：</a:t>
            </a:r>
            <a:r>
              <a:rPr lang="en-US" altLang="zh-CN" dirty="0"/>
              <a:t>12</a:t>
            </a:r>
            <a:r>
              <a:rPr lang="zh-CN" altLang="en-US" dirty="0"/>
              <a:t>层，参数量</a:t>
            </a:r>
            <a:r>
              <a:rPr lang="en-US" altLang="zh-CN" dirty="0"/>
              <a:t>110M</a:t>
            </a:r>
          </a:p>
          <a:p>
            <a:pPr lvl="2"/>
            <a:r>
              <a:rPr lang="en-US" altLang="zh-CN" dirty="0"/>
              <a:t>large</a:t>
            </a:r>
            <a:r>
              <a:rPr lang="zh-CN" altLang="en-US" dirty="0"/>
              <a:t>：</a:t>
            </a:r>
            <a:r>
              <a:rPr lang="en-US" altLang="zh-CN" dirty="0"/>
              <a:t>24</a:t>
            </a:r>
            <a:r>
              <a:rPr lang="zh-CN" altLang="en-US" dirty="0"/>
              <a:t>层，参数量</a:t>
            </a:r>
            <a:r>
              <a:rPr lang="en-US" altLang="zh-CN" dirty="0"/>
              <a:t>330M</a:t>
            </a:r>
          </a:p>
          <a:p>
            <a:r>
              <a:rPr lang="zh-CN" altLang="en-US" b="1" dirty="0"/>
              <a:t>预训练任务</a:t>
            </a:r>
            <a:endParaRPr lang="zh-CN" altLang="en-US" dirty="0"/>
          </a:p>
          <a:p>
            <a:pPr lvl="1"/>
            <a:r>
              <a:rPr lang="zh-CN" altLang="en-US" dirty="0"/>
              <a:t>掩码语言模型（</a:t>
            </a:r>
            <a:r>
              <a:rPr lang="en-US" altLang="zh-CN" dirty="0"/>
              <a:t>Masked Language Model, MLM</a:t>
            </a:r>
            <a:r>
              <a:rPr lang="zh-CN" altLang="en-US" dirty="0"/>
              <a:t>）</a:t>
            </a:r>
            <a:endParaRPr lang="en-US" altLang="zh-CN" dirty="0"/>
          </a:p>
          <a:p>
            <a:pPr lvl="1"/>
            <a:r>
              <a:rPr lang="zh-CN" altLang="en-US" dirty="0"/>
              <a:t>下一个句子预测（</a:t>
            </a:r>
            <a:r>
              <a:rPr lang="en-US" altLang="zh-CN" dirty="0"/>
              <a:t>Next  Sentence Prediction, NSP</a:t>
            </a:r>
            <a:r>
              <a:rPr lang="zh-CN" altLang="en-US" dirty="0"/>
              <a:t>）</a:t>
            </a:r>
            <a:endParaRPr lang="en-US" altLang="zh-CN" dirty="0"/>
          </a:p>
        </p:txBody>
      </p:sp>
      <p:pic>
        <p:nvPicPr>
          <p:cNvPr id="7" name="图片 6">
            <a:extLst>
              <a:ext uri="{FF2B5EF4-FFF2-40B4-BE49-F238E27FC236}">
                <a16:creationId xmlns:a16="http://schemas.microsoft.com/office/drawing/2014/main" id="{2F7AE187-8ECD-CC4A-AD3D-5073D0E05165}"/>
              </a:ext>
            </a:extLst>
          </p:cNvPr>
          <p:cNvPicPr>
            <a:picLocks noChangeAspect="1"/>
          </p:cNvPicPr>
          <p:nvPr/>
        </p:nvPicPr>
        <p:blipFill>
          <a:blip r:embed="rId3"/>
          <a:stretch>
            <a:fillRect/>
          </a:stretch>
        </p:blipFill>
        <p:spPr>
          <a:xfrm>
            <a:off x="6977575" y="1738533"/>
            <a:ext cx="5201319" cy="3972719"/>
          </a:xfrm>
          <a:prstGeom prst="rect">
            <a:avLst/>
          </a:prstGeom>
        </p:spPr>
      </p:pic>
    </p:spTree>
    <p:extLst>
      <p:ext uri="{BB962C8B-B14F-4D97-AF65-F5344CB8AC3E}">
        <p14:creationId xmlns:p14="http://schemas.microsoft.com/office/powerpoint/2010/main" val="65853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17</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BERT</a:t>
            </a:r>
            <a:r>
              <a:rPr lang="zh-CN" altLang="en-US" dirty="0"/>
              <a:t>：输入表示</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10790120" cy="5310104"/>
          </a:xfrm>
        </p:spPr>
        <p:txBody>
          <a:bodyPr/>
          <a:lstStyle/>
          <a:p>
            <a:r>
              <a:rPr lang="en-US" altLang="zh-CN" b="1" dirty="0"/>
              <a:t>BERT</a:t>
            </a:r>
            <a:r>
              <a:rPr lang="zh-CN" altLang="en-US" b="1" dirty="0"/>
              <a:t>的输入表示由三部分组成</a:t>
            </a:r>
            <a:endParaRPr lang="en-US" altLang="zh-CN" b="1" dirty="0"/>
          </a:p>
          <a:p>
            <a:pPr lvl="1"/>
            <a:r>
              <a:rPr lang="zh-CN" altLang="en-US" dirty="0"/>
              <a:t>词向量：通过词向量矩阵将输入文本转换为实值向量表示</a:t>
            </a:r>
            <a:endParaRPr lang="en-US" altLang="zh-CN" dirty="0"/>
          </a:p>
          <a:p>
            <a:pPr lvl="1"/>
            <a:r>
              <a:rPr lang="zh-CN" altLang="en-US" dirty="0"/>
              <a:t>块向量：编码当前词属于哪一个块</a:t>
            </a:r>
            <a:endParaRPr lang="en-US" altLang="zh-CN" dirty="0"/>
          </a:p>
          <a:p>
            <a:pPr lvl="1"/>
            <a:r>
              <a:rPr lang="zh-CN" altLang="en-US" dirty="0"/>
              <a:t>位置向量：编码当前词的绝对位置</a:t>
            </a:r>
            <a:endParaRPr lang="en-US" altLang="zh-CN" dirty="0"/>
          </a:p>
          <a:p>
            <a:pPr lvl="1"/>
            <a:endParaRPr lang="en-US" altLang="zh-CN" dirty="0"/>
          </a:p>
        </p:txBody>
      </p:sp>
      <p:pic>
        <p:nvPicPr>
          <p:cNvPr id="6" name="图片 5">
            <a:extLst>
              <a:ext uri="{FF2B5EF4-FFF2-40B4-BE49-F238E27FC236}">
                <a16:creationId xmlns:a16="http://schemas.microsoft.com/office/drawing/2014/main" id="{AE4B8D4E-634C-F949-AF6F-E9C3CBD86AD9}"/>
              </a:ext>
            </a:extLst>
          </p:cNvPr>
          <p:cNvPicPr>
            <a:picLocks noChangeAspect="1"/>
          </p:cNvPicPr>
          <p:nvPr/>
        </p:nvPicPr>
        <p:blipFill>
          <a:blip r:embed="rId3"/>
          <a:stretch>
            <a:fillRect/>
          </a:stretch>
        </p:blipFill>
        <p:spPr>
          <a:xfrm>
            <a:off x="1225375" y="3132944"/>
            <a:ext cx="9741250" cy="3162377"/>
          </a:xfrm>
          <a:prstGeom prst="rect">
            <a:avLst/>
          </a:prstGeom>
        </p:spPr>
      </p:pic>
    </p:spTree>
    <p:extLst>
      <p:ext uri="{BB962C8B-B14F-4D97-AF65-F5344CB8AC3E}">
        <p14:creationId xmlns:p14="http://schemas.microsoft.com/office/powerpoint/2010/main" val="302489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18</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BERT</a:t>
            </a:r>
            <a:r>
              <a:rPr lang="zh-CN" altLang="en-US" dirty="0"/>
              <a:t>：基本预训练任务</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预训练任务</a:t>
            </a:r>
            <a:r>
              <a:rPr lang="en-US" altLang="zh-CN" b="1" dirty="0"/>
              <a:t>1</a:t>
            </a:r>
            <a:r>
              <a:rPr lang="zh-CN" altLang="en-US" b="1" dirty="0"/>
              <a:t>：</a:t>
            </a:r>
            <a:r>
              <a:rPr lang="en-US" altLang="zh-CN" b="1" dirty="0"/>
              <a:t>Masked Language Model (MLM)</a:t>
            </a:r>
            <a:endParaRPr lang="en-US" altLang="zh-CN" dirty="0"/>
          </a:p>
          <a:p>
            <a:pPr lvl="1"/>
            <a:r>
              <a:rPr lang="zh-CN" altLang="en-US" dirty="0"/>
              <a:t>将输入序列中的部分</a:t>
            </a:r>
            <a:r>
              <a:rPr lang="en-US" altLang="zh-CN" dirty="0"/>
              <a:t>token</a:t>
            </a:r>
            <a:r>
              <a:rPr lang="zh-CN" altLang="en-US" dirty="0"/>
              <a:t>进行掩码，并且要求模型将它们进行还原</a:t>
            </a:r>
          </a:p>
          <a:p>
            <a:pPr lvl="1"/>
            <a:r>
              <a:rPr lang="zh-CN" altLang="en-US" dirty="0"/>
              <a:t>在</a:t>
            </a:r>
            <a:r>
              <a:rPr lang="en-US" altLang="zh-CN" dirty="0"/>
              <a:t>BERT</a:t>
            </a:r>
            <a:r>
              <a:rPr lang="zh-CN" altLang="en-US" dirty="0"/>
              <a:t>中，会将</a:t>
            </a:r>
            <a:r>
              <a:rPr lang="en-US" altLang="zh-CN" b="1" dirty="0"/>
              <a:t>15%</a:t>
            </a:r>
            <a:r>
              <a:rPr lang="zh-CN" altLang="en-US" dirty="0"/>
              <a:t>的输入文本进行</a:t>
            </a:r>
            <a:r>
              <a:rPr lang="en-US" altLang="zh-CN" dirty="0"/>
              <a:t>mask</a:t>
            </a:r>
          </a:p>
          <a:p>
            <a:pPr lvl="3"/>
            <a:r>
              <a:rPr lang="zh-CN" altLang="en-US" dirty="0"/>
              <a:t>以 </a:t>
            </a:r>
            <a:r>
              <a:rPr lang="en-US" altLang="zh-CN" dirty="0"/>
              <a:t>80% </a:t>
            </a:r>
            <a:r>
              <a:rPr lang="zh-CN" altLang="en-US" dirty="0"/>
              <a:t>的概率替换为 </a:t>
            </a:r>
            <a:r>
              <a:rPr lang="en-US" altLang="zh-CN" dirty="0"/>
              <a:t>[MASK] </a:t>
            </a:r>
            <a:r>
              <a:rPr lang="zh-CN" altLang="en-US" dirty="0"/>
              <a:t>标记；</a:t>
            </a:r>
          </a:p>
          <a:p>
            <a:pPr lvl="3"/>
            <a:r>
              <a:rPr lang="zh-CN" altLang="en-US" dirty="0"/>
              <a:t>以 </a:t>
            </a:r>
            <a:r>
              <a:rPr lang="en-US" altLang="zh-CN" dirty="0"/>
              <a:t>10% </a:t>
            </a:r>
            <a:r>
              <a:rPr lang="zh-CN" altLang="en-US" dirty="0"/>
              <a:t>的概率替换为词表中的任意一个随机词；</a:t>
            </a:r>
          </a:p>
          <a:p>
            <a:pPr lvl="3"/>
            <a:r>
              <a:rPr lang="zh-CN" altLang="en-US" dirty="0"/>
              <a:t>以 </a:t>
            </a:r>
            <a:r>
              <a:rPr lang="en-US" altLang="zh-CN" dirty="0"/>
              <a:t>10% </a:t>
            </a:r>
            <a:r>
              <a:rPr lang="zh-CN" altLang="en-US" dirty="0"/>
              <a:t>的概率保持原词不变，即不替换。</a:t>
            </a:r>
          </a:p>
        </p:txBody>
      </p:sp>
      <p:pic>
        <p:nvPicPr>
          <p:cNvPr id="7" name="图片 6">
            <a:extLst>
              <a:ext uri="{FF2B5EF4-FFF2-40B4-BE49-F238E27FC236}">
                <a16:creationId xmlns:a16="http://schemas.microsoft.com/office/drawing/2014/main" id="{0FB0D6E5-F50C-0146-A9CF-2C1FA27E7B38}"/>
              </a:ext>
            </a:extLst>
          </p:cNvPr>
          <p:cNvPicPr>
            <a:picLocks noChangeAspect="1"/>
          </p:cNvPicPr>
          <p:nvPr/>
        </p:nvPicPr>
        <p:blipFill>
          <a:blip r:embed="rId3"/>
          <a:stretch>
            <a:fillRect/>
          </a:stretch>
        </p:blipFill>
        <p:spPr>
          <a:xfrm>
            <a:off x="1829268" y="3961850"/>
            <a:ext cx="8533463" cy="1822092"/>
          </a:xfrm>
          <a:prstGeom prst="rect">
            <a:avLst/>
          </a:prstGeom>
        </p:spPr>
      </p:pic>
    </p:spTree>
    <p:extLst>
      <p:ext uri="{BB962C8B-B14F-4D97-AF65-F5344CB8AC3E}">
        <p14:creationId xmlns:p14="http://schemas.microsoft.com/office/powerpoint/2010/main" val="410506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19</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BERT</a:t>
            </a:r>
            <a:r>
              <a:rPr lang="zh-CN" altLang="en-US" dirty="0"/>
              <a:t>：基本预训练任务</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预训练任务</a:t>
            </a:r>
            <a:r>
              <a:rPr lang="en-US" altLang="zh-CN" b="1" dirty="0"/>
              <a:t>1</a:t>
            </a:r>
            <a:r>
              <a:rPr lang="zh-CN" altLang="en-US" b="1" dirty="0"/>
              <a:t>：</a:t>
            </a:r>
            <a:r>
              <a:rPr lang="en-US" altLang="zh-CN" b="1" dirty="0"/>
              <a:t>Masked Language Model (MLM)</a:t>
            </a:r>
            <a:endParaRPr lang="en-US" altLang="zh-CN" dirty="0"/>
          </a:p>
          <a:p>
            <a:pPr lvl="1"/>
            <a:r>
              <a:rPr lang="zh-CN" altLang="en-US" dirty="0"/>
              <a:t>输入层</a:t>
            </a:r>
            <a:endParaRPr lang="en-US" altLang="zh-CN" dirty="0"/>
          </a:p>
          <a:p>
            <a:pPr lvl="1"/>
            <a:endParaRPr lang="en-US" altLang="zh-CN" dirty="0"/>
          </a:p>
          <a:p>
            <a:pPr lvl="1"/>
            <a:endParaRPr lang="en-US" altLang="zh-CN" dirty="0"/>
          </a:p>
          <a:p>
            <a:pPr lvl="1"/>
            <a:endParaRPr lang="en-US" altLang="zh-CN" dirty="0"/>
          </a:p>
          <a:p>
            <a:pPr lvl="1"/>
            <a:r>
              <a:rPr lang="en-US" altLang="zh-CN" dirty="0"/>
              <a:t>BERT</a:t>
            </a:r>
            <a:r>
              <a:rPr lang="zh-CN" altLang="en-US" dirty="0"/>
              <a:t>编码层</a:t>
            </a:r>
            <a:endParaRPr lang="en-US" altLang="zh-CN" dirty="0"/>
          </a:p>
          <a:p>
            <a:pPr lvl="1"/>
            <a:endParaRPr lang="en-US" altLang="zh-CN" dirty="0"/>
          </a:p>
          <a:p>
            <a:pPr lvl="1"/>
            <a:endParaRPr lang="en-US" altLang="zh-CN" dirty="0"/>
          </a:p>
          <a:p>
            <a:pPr lvl="1"/>
            <a:r>
              <a:rPr lang="zh-CN" altLang="en-US" dirty="0"/>
              <a:t>输出层</a:t>
            </a:r>
            <a:endParaRPr lang="en-US" altLang="zh-CN" dirty="0"/>
          </a:p>
          <a:p>
            <a:pPr lvl="1"/>
            <a:endParaRPr lang="en-US" altLang="zh-CN" dirty="0"/>
          </a:p>
          <a:p>
            <a:pPr lvl="1"/>
            <a:endParaRPr lang="zh-CN" altLang="en-US" dirty="0"/>
          </a:p>
        </p:txBody>
      </p:sp>
      <p:pic>
        <p:nvPicPr>
          <p:cNvPr id="6" name="图片 5">
            <a:extLst>
              <a:ext uri="{FF2B5EF4-FFF2-40B4-BE49-F238E27FC236}">
                <a16:creationId xmlns:a16="http://schemas.microsoft.com/office/drawing/2014/main" id="{4F977B6A-B001-3247-9A44-61CFC1202453}"/>
              </a:ext>
            </a:extLst>
          </p:cNvPr>
          <p:cNvPicPr>
            <a:picLocks noChangeAspect="1"/>
          </p:cNvPicPr>
          <p:nvPr/>
        </p:nvPicPr>
        <p:blipFill>
          <a:blip r:embed="rId3"/>
          <a:stretch>
            <a:fillRect/>
          </a:stretch>
        </p:blipFill>
        <p:spPr>
          <a:xfrm>
            <a:off x="3956468" y="2038663"/>
            <a:ext cx="4279063" cy="1146747"/>
          </a:xfrm>
          <a:prstGeom prst="rect">
            <a:avLst/>
          </a:prstGeom>
        </p:spPr>
      </p:pic>
      <p:pic>
        <p:nvPicPr>
          <p:cNvPr id="9" name="图片 8">
            <a:extLst>
              <a:ext uri="{FF2B5EF4-FFF2-40B4-BE49-F238E27FC236}">
                <a16:creationId xmlns:a16="http://schemas.microsoft.com/office/drawing/2014/main" id="{EF4A9F62-2060-0F4E-B61C-DB173598965E}"/>
              </a:ext>
            </a:extLst>
          </p:cNvPr>
          <p:cNvPicPr>
            <a:picLocks noChangeAspect="1"/>
          </p:cNvPicPr>
          <p:nvPr/>
        </p:nvPicPr>
        <p:blipFill>
          <a:blip r:embed="rId4"/>
          <a:stretch>
            <a:fillRect/>
          </a:stretch>
        </p:blipFill>
        <p:spPr>
          <a:xfrm>
            <a:off x="4178923" y="5214070"/>
            <a:ext cx="4056608" cy="697383"/>
          </a:xfrm>
          <a:prstGeom prst="rect">
            <a:avLst/>
          </a:prstGeom>
        </p:spPr>
      </p:pic>
      <p:pic>
        <p:nvPicPr>
          <p:cNvPr id="10" name="图片 9">
            <a:extLst>
              <a:ext uri="{FF2B5EF4-FFF2-40B4-BE49-F238E27FC236}">
                <a16:creationId xmlns:a16="http://schemas.microsoft.com/office/drawing/2014/main" id="{6A2E13FA-9EAB-AC4B-BBFD-2644E814B4F8}"/>
              </a:ext>
            </a:extLst>
          </p:cNvPr>
          <p:cNvPicPr>
            <a:picLocks noChangeAspect="1"/>
          </p:cNvPicPr>
          <p:nvPr/>
        </p:nvPicPr>
        <p:blipFill>
          <a:blip r:embed="rId5"/>
          <a:stretch>
            <a:fillRect/>
          </a:stretch>
        </p:blipFill>
        <p:spPr>
          <a:xfrm>
            <a:off x="4760805" y="3728470"/>
            <a:ext cx="3093491" cy="679554"/>
          </a:xfrm>
          <a:prstGeom prst="rect">
            <a:avLst/>
          </a:prstGeom>
        </p:spPr>
      </p:pic>
    </p:spTree>
    <p:extLst>
      <p:ext uri="{BB962C8B-B14F-4D97-AF65-F5344CB8AC3E}">
        <p14:creationId xmlns:p14="http://schemas.microsoft.com/office/powerpoint/2010/main" val="173001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zh-CN" altLang="en-US" dirty="0"/>
              <a:t>概述</a:t>
            </a:r>
            <a:endParaRPr lang="en-CN" dirty="0"/>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zh-CN" altLang="en-US" dirty="0"/>
              <a:t>自回归预训练模型代表：</a:t>
            </a:r>
            <a:r>
              <a:rPr lang="en-US" altLang="zh-CN" dirty="0"/>
              <a:t>GPT</a:t>
            </a:r>
            <a:endParaRPr lang="en-CN" dirty="0"/>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zh-CN" altLang="en-US" dirty="0"/>
              <a:t>自编码预训练模型代表：</a:t>
            </a:r>
            <a:r>
              <a:rPr lang="en-US" altLang="zh-CN" dirty="0"/>
              <a:t>BERT</a:t>
            </a:r>
            <a:endParaRPr lang="en-CN" dirty="0"/>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zh-CN" altLang="en-US" dirty="0"/>
              <a:t>预训练语言模型的应用</a:t>
            </a:r>
            <a:endParaRPr lang="en-CN" dirty="0"/>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65A8DE17-2D0E-CD45-B6A8-413D4182FBA2}"/>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深入理解</a:t>
            </a:r>
            <a:r>
              <a:rPr lang="en-US" altLang="zh-CN" dirty="0"/>
              <a:t>BERT</a:t>
            </a:r>
            <a:endParaRPr lang="en-CN" dirty="0"/>
          </a:p>
        </p:txBody>
      </p:sp>
      <p:sp>
        <p:nvSpPr>
          <p:cNvPr id="13" name="Text Placeholder 9">
            <a:extLst>
              <a:ext uri="{FF2B5EF4-FFF2-40B4-BE49-F238E27FC236}">
                <a16:creationId xmlns:a16="http://schemas.microsoft.com/office/drawing/2014/main" id="{0534EF25-FD3D-1B49-B69C-AD4129D3778F}"/>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2649129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20</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BERT</a:t>
            </a:r>
            <a:r>
              <a:rPr lang="zh-CN" altLang="en-US" dirty="0"/>
              <a:t>：基本预训练任务</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预训练任务</a:t>
            </a:r>
            <a:r>
              <a:rPr lang="en-US" altLang="zh-CN" b="1" dirty="0"/>
              <a:t>2</a:t>
            </a:r>
            <a:r>
              <a:rPr lang="zh-CN" altLang="en-US" b="1" dirty="0"/>
              <a:t>：</a:t>
            </a:r>
            <a:r>
              <a:rPr lang="en-US" altLang="zh-CN" b="1" dirty="0"/>
              <a:t>Next Sentence Prediction (NSP)</a:t>
            </a:r>
            <a:endParaRPr lang="en-US" altLang="zh-CN" dirty="0"/>
          </a:p>
          <a:p>
            <a:pPr lvl="1"/>
            <a:r>
              <a:rPr lang="zh-CN" altLang="en-US" dirty="0"/>
              <a:t>学习两段文本之间的关系（上下文信息）</a:t>
            </a:r>
          </a:p>
          <a:p>
            <a:pPr lvl="1"/>
            <a:r>
              <a:rPr lang="zh-CN" altLang="en-US" dirty="0"/>
              <a:t>预测</a:t>
            </a:r>
            <a:r>
              <a:rPr lang="en-US" altLang="zh-CN" i="1" dirty="0"/>
              <a:t>Sentence B</a:t>
            </a:r>
            <a:r>
              <a:rPr lang="zh-CN" altLang="en-US" dirty="0"/>
              <a:t>是否是</a:t>
            </a:r>
            <a:r>
              <a:rPr lang="en-US" altLang="zh-CN" i="1" dirty="0"/>
              <a:t>Sentence A</a:t>
            </a:r>
            <a:r>
              <a:rPr lang="zh-CN" altLang="en-US" dirty="0"/>
              <a:t>的下一个句子</a:t>
            </a:r>
            <a:endParaRPr lang="en-US" altLang="zh-CN" dirty="0"/>
          </a:p>
          <a:p>
            <a:pPr lvl="2"/>
            <a:r>
              <a:rPr lang="zh-CN" altLang="en-US" dirty="0"/>
              <a:t>正样本：文本中相邻的两个句子“句子 </a:t>
            </a:r>
            <a:r>
              <a:rPr lang="en-US" altLang="zh-CN" dirty="0"/>
              <a:t>A</a:t>
            </a:r>
            <a:r>
              <a:rPr lang="zh-CN" altLang="en-US" dirty="0"/>
              <a:t>”和“句子 </a:t>
            </a:r>
            <a:r>
              <a:rPr lang="en-US" altLang="zh-CN" dirty="0"/>
              <a:t>B</a:t>
            </a:r>
            <a:r>
              <a:rPr lang="zh-CN" altLang="en-US" dirty="0"/>
              <a:t>”，构成 “下一个句子”关系</a:t>
            </a:r>
          </a:p>
          <a:p>
            <a:pPr lvl="2"/>
            <a:r>
              <a:rPr lang="zh-CN" altLang="en-US" dirty="0"/>
              <a:t>负样本：将“句子 </a:t>
            </a:r>
            <a:r>
              <a:rPr lang="en-US" altLang="zh-CN" dirty="0"/>
              <a:t>B</a:t>
            </a:r>
            <a:r>
              <a:rPr lang="zh-CN" altLang="en-US" dirty="0"/>
              <a:t>”替换为语料库中任意一个句子，构成“非下一 个句子”关系</a:t>
            </a:r>
          </a:p>
        </p:txBody>
      </p:sp>
      <p:pic>
        <p:nvPicPr>
          <p:cNvPr id="6" name="图片 5">
            <a:extLst>
              <a:ext uri="{FF2B5EF4-FFF2-40B4-BE49-F238E27FC236}">
                <a16:creationId xmlns:a16="http://schemas.microsoft.com/office/drawing/2014/main" id="{3BD7E4F9-884A-9E4D-9B0F-0F91AD195716}"/>
              </a:ext>
            </a:extLst>
          </p:cNvPr>
          <p:cNvPicPr>
            <a:picLocks noChangeAspect="1"/>
          </p:cNvPicPr>
          <p:nvPr/>
        </p:nvPicPr>
        <p:blipFill>
          <a:blip r:embed="rId3"/>
          <a:stretch>
            <a:fillRect/>
          </a:stretch>
        </p:blipFill>
        <p:spPr>
          <a:xfrm>
            <a:off x="1707213" y="3981346"/>
            <a:ext cx="8777574" cy="1558019"/>
          </a:xfrm>
          <a:prstGeom prst="rect">
            <a:avLst/>
          </a:prstGeom>
        </p:spPr>
      </p:pic>
    </p:spTree>
    <p:extLst>
      <p:ext uri="{BB962C8B-B14F-4D97-AF65-F5344CB8AC3E}">
        <p14:creationId xmlns:p14="http://schemas.microsoft.com/office/powerpoint/2010/main" val="276295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21</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BERT</a:t>
            </a:r>
            <a:r>
              <a:rPr lang="zh-CN" altLang="en-US" dirty="0"/>
              <a:t>：基本预训练任务</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预训练任务</a:t>
            </a:r>
            <a:r>
              <a:rPr lang="en-US" altLang="zh-CN" b="1" dirty="0"/>
              <a:t>2</a:t>
            </a:r>
            <a:r>
              <a:rPr lang="zh-CN" altLang="en-US" b="1" dirty="0"/>
              <a:t>：</a:t>
            </a:r>
            <a:r>
              <a:rPr lang="en-US" altLang="zh-CN" b="1" dirty="0"/>
              <a:t>Next Sentence Prediction (NSP)</a:t>
            </a:r>
            <a:endParaRPr lang="en-US" altLang="zh-CN" dirty="0"/>
          </a:p>
          <a:p>
            <a:pPr lvl="1"/>
            <a:r>
              <a:rPr lang="zh-CN" altLang="en-US" dirty="0"/>
              <a:t>输入层</a:t>
            </a:r>
            <a:endParaRPr lang="en-US" altLang="zh-CN" dirty="0"/>
          </a:p>
          <a:p>
            <a:pPr lvl="1"/>
            <a:endParaRPr lang="en-US" altLang="zh-CN" dirty="0"/>
          </a:p>
          <a:p>
            <a:pPr lvl="1"/>
            <a:endParaRPr lang="en-US" altLang="zh-CN" dirty="0"/>
          </a:p>
          <a:p>
            <a:pPr lvl="1"/>
            <a:endParaRPr lang="en-US" altLang="zh-CN" dirty="0"/>
          </a:p>
          <a:p>
            <a:pPr lvl="1"/>
            <a:r>
              <a:rPr lang="en-US" altLang="zh-CN" dirty="0"/>
              <a:t>BERT</a:t>
            </a:r>
            <a:r>
              <a:rPr lang="zh-CN" altLang="en-US" dirty="0"/>
              <a:t>编码层</a:t>
            </a:r>
            <a:endParaRPr lang="en-US" altLang="zh-CN" dirty="0"/>
          </a:p>
          <a:p>
            <a:pPr lvl="1"/>
            <a:endParaRPr lang="en-US" altLang="zh-CN" dirty="0"/>
          </a:p>
          <a:p>
            <a:pPr lvl="1"/>
            <a:endParaRPr lang="en-US" altLang="zh-CN" dirty="0"/>
          </a:p>
          <a:p>
            <a:pPr lvl="1"/>
            <a:r>
              <a:rPr lang="zh-CN" altLang="en-US" dirty="0"/>
              <a:t>输出层</a:t>
            </a:r>
            <a:endParaRPr lang="en-US" altLang="zh-CN" dirty="0"/>
          </a:p>
        </p:txBody>
      </p:sp>
      <p:pic>
        <p:nvPicPr>
          <p:cNvPr id="7" name="图片 6">
            <a:extLst>
              <a:ext uri="{FF2B5EF4-FFF2-40B4-BE49-F238E27FC236}">
                <a16:creationId xmlns:a16="http://schemas.microsoft.com/office/drawing/2014/main" id="{6D3297DC-AF04-5D40-A61C-9DE2C3E21280}"/>
              </a:ext>
            </a:extLst>
          </p:cNvPr>
          <p:cNvPicPr>
            <a:picLocks noChangeAspect="1"/>
          </p:cNvPicPr>
          <p:nvPr/>
        </p:nvPicPr>
        <p:blipFill>
          <a:blip r:embed="rId3"/>
          <a:stretch>
            <a:fillRect/>
          </a:stretch>
        </p:blipFill>
        <p:spPr>
          <a:xfrm>
            <a:off x="3101625" y="2064063"/>
            <a:ext cx="6040516" cy="1065468"/>
          </a:xfrm>
          <a:prstGeom prst="rect">
            <a:avLst/>
          </a:prstGeom>
        </p:spPr>
      </p:pic>
      <p:pic>
        <p:nvPicPr>
          <p:cNvPr id="8" name="图片 7">
            <a:extLst>
              <a:ext uri="{FF2B5EF4-FFF2-40B4-BE49-F238E27FC236}">
                <a16:creationId xmlns:a16="http://schemas.microsoft.com/office/drawing/2014/main" id="{57622BC0-9F3B-A243-B673-DF5CB87D267D}"/>
              </a:ext>
            </a:extLst>
          </p:cNvPr>
          <p:cNvPicPr>
            <a:picLocks noChangeAspect="1"/>
          </p:cNvPicPr>
          <p:nvPr/>
        </p:nvPicPr>
        <p:blipFill>
          <a:blip r:embed="rId4"/>
          <a:stretch>
            <a:fillRect/>
          </a:stretch>
        </p:blipFill>
        <p:spPr>
          <a:xfrm>
            <a:off x="4760805" y="3728470"/>
            <a:ext cx="3093491" cy="679554"/>
          </a:xfrm>
          <a:prstGeom prst="rect">
            <a:avLst/>
          </a:prstGeom>
        </p:spPr>
      </p:pic>
      <p:pic>
        <p:nvPicPr>
          <p:cNvPr id="9" name="图片 8">
            <a:extLst>
              <a:ext uri="{FF2B5EF4-FFF2-40B4-BE49-F238E27FC236}">
                <a16:creationId xmlns:a16="http://schemas.microsoft.com/office/drawing/2014/main" id="{59E388D8-0F90-6242-BDAD-B69E702F24E2}"/>
              </a:ext>
            </a:extLst>
          </p:cNvPr>
          <p:cNvPicPr>
            <a:picLocks noChangeAspect="1"/>
          </p:cNvPicPr>
          <p:nvPr/>
        </p:nvPicPr>
        <p:blipFill>
          <a:blip r:embed="rId5"/>
          <a:stretch>
            <a:fillRect/>
          </a:stretch>
        </p:blipFill>
        <p:spPr>
          <a:xfrm>
            <a:off x="4377671" y="5277998"/>
            <a:ext cx="3859759" cy="798222"/>
          </a:xfrm>
          <a:prstGeom prst="rect">
            <a:avLst/>
          </a:prstGeom>
        </p:spPr>
      </p:pic>
    </p:spTree>
    <p:extLst>
      <p:ext uri="{BB962C8B-B14F-4D97-AF65-F5344CB8AC3E}">
        <p14:creationId xmlns:p14="http://schemas.microsoft.com/office/powerpoint/2010/main" val="420709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22</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BERT</a:t>
            </a:r>
            <a:r>
              <a:rPr lang="zh-CN" altLang="en-US" dirty="0"/>
              <a:t>：更多预训练任务</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整词掩码（</a:t>
            </a:r>
            <a:r>
              <a:rPr lang="en-US" altLang="zh-CN" b="1" dirty="0"/>
              <a:t>Whole</a:t>
            </a:r>
            <a:r>
              <a:rPr lang="zh-CN" altLang="en-US" b="1" dirty="0"/>
              <a:t> </a:t>
            </a:r>
            <a:r>
              <a:rPr lang="en-US" altLang="zh-CN" b="1" dirty="0"/>
              <a:t>Word</a:t>
            </a:r>
            <a:r>
              <a:rPr lang="zh-CN" altLang="en-US" b="1" dirty="0"/>
              <a:t> </a:t>
            </a:r>
            <a:r>
              <a:rPr lang="en-US" altLang="zh-CN" b="1" dirty="0"/>
              <a:t>Masking</a:t>
            </a:r>
            <a:r>
              <a:rPr lang="zh-CN" altLang="en-US" b="1" dirty="0"/>
              <a:t>）</a:t>
            </a:r>
            <a:endParaRPr lang="en-US" altLang="zh-CN" dirty="0"/>
          </a:p>
          <a:p>
            <a:pPr lvl="1"/>
            <a:r>
              <a:rPr lang="en-US" altLang="zh-CN" dirty="0"/>
              <a:t>MLM</a:t>
            </a:r>
            <a:r>
              <a:rPr lang="zh-CN" altLang="en-US" dirty="0"/>
              <a:t>：随机选取一定比例的</a:t>
            </a:r>
            <a:r>
              <a:rPr lang="en-US" altLang="zh-CN" dirty="0" err="1"/>
              <a:t>WordPiece</a:t>
            </a:r>
            <a:r>
              <a:rPr lang="zh-CN" altLang="en-US" b="1" dirty="0"/>
              <a:t>子词</a:t>
            </a:r>
            <a:endParaRPr lang="zh-CN" altLang="en-US" dirty="0"/>
          </a:p>
          <a:p>
            <a:pPr lvl="1"/>
            <a:r>
              <a:rPr lang="en-US" altLang="zh-CN" dirty="0"/>
              <a:t>WWM</a:t>
            </a:r>
            <a:r>
              <a:rPr lang="zh-CN" altLang="en-US" dirty="0"/>
              <a:t>：随机选取一定比例的</a:t>
            </a:r>
            <a:r>
              <a:rPr lang="zh-CN" altLang="en-US" b="1" dirty="0"/>
              <a:t>整词</a:t>
            </a:r>
            <a:r>
              <a:rPr lang="zh-CN" altLang="en-US" dirty="0"/>
              <a:t>，属于同一个整词的</a:t>
            </a:r>
            <a:r>
              <a:rPr lang="en-US" altLang="zh-CN" dirty="0" err="1"/>
              <a:t>WordPiece</a:t>
            </a:r>
            <a:r>
              <a:rPr lang="zh-CN" altLang="en-US" dirty="0"/>
              <a:t>子词均被掩码</a:t>
            </a:r>
          </a:p>
          <a:p>
            <a:pPr lvl="1"/>
            <a:r>
              <a:rPr lang="zh-CN" altLang="en-US" dirty="0"/>
              <a:t>总掩码数量不变，变动的是掩码位置的选取</a:t>
            </a:r>
          </a:p>
        </p:txBody>
      </p:sp>
      <p:pic>
        <p:nvPicPr>
          <p:cNvPr id="6" name="图片 5">
            <a:extLst>
              <a:ext uri="{FF2B5EF4-FFF2-40B4-BE49-F238E27FC236}">
                <a16:creationId xmlns:a16="http://schemas.microsoft.com/office/drawing/2014/main" id="{31F56F59-F7C7-BB46-B428-589183B89197}"/>
              </a:ext>
            </a:extLst>
          </p:cNvPr>
          <p:cNvPicPr>
            <a:picLocks noChangeAspect="1"/>
          </p:cNvPicPr>
          <p:nvPr/>
        </p:nvPicPr>
        <p:blipFill>
          <a:blip r:embed="rId3"/>
          <a:stretch>
            <a:fillRect/>
          </a:stretch>
        </p:blipFill>
        <p:spPr>
          <a:xfrm>
            <a:off x="2010362" y="3285969"/>
            <a:ext cx="8223042" cy="1393736"/>
          </a:xfrm>
          <a:prstGeom prst="rect">
            <a:avLst/>
          </a:prstGeom>
        </p:spPr>
      </p:pic>
      <p:pic>
        <p:nvPicPr>
          <p:cNvPr id="8" name="图片 7">
            <a:extLst>
              <a:ext uri="{FF2B5EF4-FFF2-40B4-BE49-F238E27FC236}">
                <a16:creationId xmlns:a16="http://schemas.microsoft.com/office/drawing/2014/main" id="{A9CF07ED-8114-5A46-897A-51C4B9010747}"/>
              </a:ext>
            </a:extLst>
          </p:cNvPr>
          <p:cNvPicPr>
            <a:picLocks noChangeAspect="1"/>
          </p:cNvPicPr>
          <p:nvPr/>
        </p:nvPicPr>
        <p:blipFill>
          <a:blip r:embed="rId4"/>
          <a:stretch>
            <a:fillRect/>
          </a:stretch>
        </p:blipFill>
        <p:spPr>
          <a:xfrm>
            <a:off x="2586428" y="4735877"/>
            <a:ext cx="7019144" cy="1588911"/>
          </a:xfrm>
          <a:prstGeom prst="rect">
            <a:avLst/>
          </a:prstGeom>
        </p:spPr>
      </p:pic>
    </p:spTree>
    <p:extLst>
      <p:ext uri="{BB962C8B-B14F-4D97-AF65-F5344CB8AC3E}">
        <p14:creationId xmlns:p14="http://schemas.microsoft.com/office/powerpoint/2010/main" val="187812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23</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BERT</a:t>
            </a:r>
            <a:r>
              <a:rPr lang="zh-CN" altLang="en-US" dirty="0"/>
              <a:t>：更多预训练任务</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N-gram</a:t>
            </a:r>
            <a:r>
              <a:rPr lang="zh-CN" altLang="en-US" b="1" dirty="0"/>
              <a:t>掩码（</a:t>
            </a:r>
            <a:r>
              <a:rPr lang="en-US" altLang="zh-CN" b="1" dirty="0"/>
              <a:t>N-gram</a:t>
            </a:r>
            <a:r>
              <a:rPr lang="zh-CN" altLang="en-US" b="1" dirty="0"/>
              <a:t> </a:t>
            </a:r>
            <a:r>
              <a:rPr lang="en-US" altLang="zh-CN" b="1" dirty="0"/>
              <a:t>Masking</a:t>
            </a:r>
            <a:r>
              <a:rPr lang="zh-CN" altLang="en-US" b="1" dirty="0"/>
              <a:t>）</a:t>
            </a:r>
            <a:endParaRPr lang="zh-CN" altLang="en-US" dirty="0"/>
          </a:p>
          <a:p>
            <a:pPr lvl="1"/>
            <a:r>
              <a:rPr lang="zh-CN" altLang="en-US" dirty="0"/>
              <a:t>对一个连续的</a:t>
            </a:r>
            <a:r>
              <a:rPr lang="en-US" altLang="zh-CN" dirty="0"/>
              <a:t>N-gram</a:t>
            </a:r>
            <a:r>
              <a:rPr lang="zh-CN" altLang="en-US" dirty="0"/>
              <a:t>单元进行掩码，进一步增加</a:t>
            </a:r>
            <a:r>
              <a:rPr lang="en-US" altLang="zh-CN" dirty="0"/>
              <a:t>MLM</a:t>
            </a:r>
            <a:r>
              <a:rPr lang="zh-CN" altLang="en-US" dirty="0"/>
              <a:t>任务的难度</a:t>
            </a:r>
          </a:p>
          <a:p>
            <a:pPr lvl="1"/>
            <a:r>
              <a:rPr lang="zh-CN" altLang="en-US" dirty="0"/>
              <a:t>难度：</a:t>
            </a:r>
            <a:r>
              <a:rPr lang="en-US" altLang="zh-CN" dirty="0"/>
              <a:t>N-gram Masking &gt; Whole Word Masking &gt; MLM</a:t>
            </a:r>
          </a:p>
        </p:txBody>
      </p:sp>
      <p:pic>
        <p:nvPicPr>
          <p:cNvPr id="7" name="图片 6">
            <a:extLst>
              <a:ext uri="{FF2B5EF4-FFF2-40B4-BE49-F238E27FC236}">
                <a16:creationId xmlns:a16="http://schemas.microsoft.com/office/drawing/2014/main" id="{BC40463B-6C52-634F-B971-9E6C1DBCB1F8}"/>
              </a:ext>
            </a:extLst>
          </p:cNvPr>
          <p:cNvPicPr>
            <a:picLocks noChangeAspect="1"/>
          </p:cNvPicPr>
          <p:nvPr/>
        </p:nvPicPr>
        <p:blipFill>
          <a:blip r:embed="rId3"/>
          <a:stretch>
            <a:fillRect/>
          </a:stretch>
        </p:blipFill>
        <p:spPr>
          <a:xfrm>
            <a:off x="2548767" y="3554313"/>
            <a:ext cx="7517567" cy="2232830"/>
          </a:xfrm>
          <a:prstGeom prst="rect">
            <a:avLst/>
          </a:prstGeom>
        </p:spPr>
      </p:pic>
    </p:spTree>
    <p:extLst>
      <p:ext uri="{BB962C8B-B14F-4D97-AF65-F5344CB8AC3E}">
        <p14:creationId xmlns:p14="http://schemas.microsoft.com/office/powerpoint/2010/main" val="368631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24</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BERT</a:t>
            </a:r>
            <a:r>
              <a:rPr lang="zh-CN" altLang="en-US" dirty="0"/>
              <a:t>：更多预训练任务</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三种掩码策略的联系与区别</a:t>
            </a:r>
            <a:endParaRPr lang="zh-CN" altLang="en-US" dirty="0"/>
          </a:p>
        </p:txBody>
      </p:sp>
      <p:pic>
        <p:nvPicPr>
          <p:cNvPr id="6" name="图片 5">
            <a:extLst>
              <a:ext uri="{FF2B5EF4-FFF2-40B4-BE49-F238E27FC236}">
                <a16:creationId xmlns:a16="http://schemas.microsoft.com/office/drawing/2014/main" id="{0842188B-181C-DD48-B0F4-8767A0D3EC05}"/>
              </a:ext>
            </a:extLst>
          </p:cNvPr>
          <p:cNvPicPr>
            <a:picLocks noChangeAspect="1"/>
          </p:cNvPicPr>
          <p:nvPr/>
        </p:nvPicPr>
        <p:blipFill>
          <a:blip r:embed="rId3"/>
          <a:stretch>
            <a:fillRect/>
          </a:stretch>
        </p:blipFill>
        <p:spPr>
          <a:xfrm>
            <a:off x="1086474" y="2380911"/>
            <a:ext cx="10019051" cy="2420710"/>
          </a:xfrm>
          <a:prstGeom prst="rect">
            <a:avLst/>
          </a:prstGeom>
        </p:spPr>
      </p:pic>
    </p:spTree>
    <p:extLst>
      <p:ext uri="{BB962C8B-B14F-4D97-AF65-F5344CB8AC3E}">
        <p14:creationId xmlns:p14="http://schemas.microsoft.com/office/powerpoint/2010/main" val="183028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概述</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自回归预训练模型代表：</a:t>
            </a:r>
            <a:r>
              <a:rPr lang="en-US" altLang="zh-CN" dirty="0">
                <a:solidFill>
                  <a:schemeClr val="bg1">
                    <a:lumMod val="75000"/>
                  </a:schemeClr>
                </a:solidFill>
              </a:rPr>
              <a:t>GPT</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自编码预训练模型代表：</a:t>
            </a:r>
            <a:r>
              <a:rPr lang="en-US" altLang="zh-CN" dirty="0">
                <a:solidFill>
                  <a:schemeClr val="bg1">
                    <a:lumMod val="75000"/>
                  </a:schemeClr>
                </a:solidFill>
              </a:rPr>
              <a:t>BERT</a:t>
            </a:r>
            <a:endParaRPr lang="en-CN" dirty="0">
              <a:solidFill>
                <a:schemeClr val="bg1">
                  <a:lumMod val="75000"/>
                </a:schemeClr>
              </a:solidFill>
            </a:endParaRP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zh-CN" altLang="en-US" dirty="0"/>
              <a:t>预训练语言模型的应用</a:t>
            </a:r>
            <a:endParaRPr lang="en-CN" dirty="0"/>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65A8DE17-2D0E-CD45-B6A8-413D4182FBA2}"/>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深入理解</a:t>
            </a:r>
            <a:r>
              <a:rPr lang="en-US" altLang="zh-CN" dirty="0">
                <a:solidFill>
                  <a:schemeClr val="bg1">
                    <a:lumMod val="75000"/>
                  </a:schemeClr>
                </a:solidFill>
              </a:rPr>
              <a:t>BERT</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0534EF25-FD3D-1B49-B69C-AD4129D3778F}"/>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1276707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26</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zh-CN" altLang="en-US" dirty="0"/>
              <a:t>预训练语言模型应用</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5788252" cy="5310104"/>
          </a:xfrm>
        </p:spPr>
        <p:txBody>
          <a:bodyPr/>
          <a:lstStyle/>
          <a:p>
            <a:r>
              <a:rPr lang="zh-CN" altLang="en-US" b="1" dirty="0"/>
              <a:t>特征提取和模型精调</a:t>
            </a:r>
            <a:endParaRPr lang="en-US" altLang="zh-CN" b="1" dirty="0"/>
          </a:p>
          <a:p>
            <a:pPr lvl="1"/>
            <a:r>
              <a:rPr lang="zh-CN" altLang="en-US" dirty="0"/>
              <a:t>特征提取</a:t>
            </a:r>
            <a:endParaRPr lang="en-US" altLang="zh-CN" dirty="0"/>
          </a:p>
          <a:p>
            <a:pPr lvl="2"/>
            <a:r>
              <a:rPr lang="zh-CN" altLang="en-US" dirty="0"/>
              <a:t>仅利用</a:t>
            </a:r>
            <a:r>
              <a:rPr lang="en-US" altLang="zh-CN" dirty="0"/>
              <a:t>BERT</a:t>
            </a:r>
            <a:r>
              <a:rPr lang="zh-CN" altLang="en-US" dirty="0"/>
              <a:t>提取输入文本特征，生成对应的上下文语义表示</a:t>
            </a:r>
            <a:endParaRPr lang="en-US" altLang="zh-CN" dirty="0"/>
          </a:p>
          <a:p>
            <a:pPr lvl="2"/>
            <a:r>
              <a:rPr lang="en-US" altLang="zh-CN" dirty="0"/>
              <a:t>BERT</a:t>
            </a:r>
            <a:r>
              <a:rPr lang="zh-CN" altLang="en-US" dirty="0"/>
              <a:t>本身不参与目标任务的训练，即</a:t>
            </a:r>
            <a:r>
              <a:rPr lang="en-US" altLang="zh-CN" dirty="0"/>
              <a:t>BERT</a:t>
            </a:r>
            <a:r>
              <a:rPr lang="zh-CN" altLang="en-US" dirty="0"/>
              <a:t>部分只进行解码（无梯度回传）</a:t>
            </a:r>
          </a:p>
          <a:p>
            <a:pPr lvl="1"/>
            <a:r>
              <a:rPr lang="zh-CN" altLang="en-US" dirty="0"/>
              <a:t>模型精调</a:t>
            </a:r>
            <a:endParaRPr lang="en-US" altLang="zh-CN" dirty="0"/>
          </a:p>
          <a:p>
            <a:pPr lvl="2"/>
            <a:r>
              <a:rPr lang="zh-CN" altLang="en-US" dirty="0"/>
              <a:t>利用</a:t>
            </a:r>
            <a:r>
              <a:rPr lang="en-US" altLang="zh-CN" dirty="0"/>
              <a:t>BERT</a:t>
            </a:r>
            <a:r>
              <a:rPr lang="zh-CN" altLang="en-US" dirty="0"/>
              <a:t>作为下游任务模型基底，生成文本对应的上下文语义表示</a:t>
            </a:r>
            <a:endParaRPr lang="en-US" altLang="zh-CN" dirty="0"/>
          </a:p>
          <a:p>
            <a:pPr lvl="2"/>
            <a:r>
              <a:rPr lang="zh-CN" altLang="en-US" dirty="0"/>
              <a:t>参与下游任务的训练，即在下游任务学习过程中，</a:t>
            </a:r>
            <a:r>
              <a:rPr lang="en-US" altLang="zh-CN" dirty="0"/>
              <a:t>BERT</a:t>
            </a:r>
            <a:r>
              <a:rPr lang="zh-CN" altLang="en-US" dirty="0"/>
              <a:t>对自身参数进行更新</a:t>
            </a:r>
            <a:endParaRPr lang="en-US" altLang="zh-CN" dirty="0"/>
          </a:p>
          <a:p>
            <a:pPr lvl="2"/>
            <a:endParaRPr lang="en-US" altLang="zh-CN" dirty="0"/>
          </a:p>
          <a:p>
            <a:pPr lvl="1"/>
            <a:r>
              <a:rPr lang="zh-CN" altLang="en-US" dirty="0"/>
              <a:t>通常使用“模型精调”的方法，因其效果更佳</a:t>
            </a:r>
          </a:p>
        </p:txBody>
      </p:sp>
      <p:pic>
        <p:nvPicPr>
          <p:cNvPr id="6" name="图片 5">
            <a:extLst>
              <a:ext uri="{FF2B5EF4-FFF2-40B4-BE49-F238E27FC236}">
                <a16:creationId xmlns:a16="http://schemas.microsoft.com/office/drawing/2014/main" id="{CD40DB9F-2611-9848-8392-D37F8B676CF9}"/>
              </a:ext>
            </a:extLst>
          </p:cNvPr>
          <p:cNvPicPr>
            <a:picLocks noChangeAspect="1"/>
          </p:cNvPicPr>
          <p:nvPr/>
        </p:nvPicPr>
        <p:blipFill>
          <a:blip r:embed="rId3"/>
          <a:stretch>
            <a:fillRect/>
          </a:stretch>
        </p:blipFill>
        <p:spPr>
          <a:xfrm>
            <a:off x="6510578" y="1982320"/>
            <a:ext cx="5527548" cy="3487178"/>
          </a:xfrm>
          <a:prstGeom prst="rect">
            <a:avLst/>
          </a:prstGeom>
        </p:spPr>
      </p:pic>
    </p:spTree>
    <p:extLst>
      <p:ext uri="{BB962C8B-B14F-4D97-AF65-F5344CB8AC3E}">
        <p14:creationId xmlns:p14="http://schemas.microsoft.com/office/powerpoint/2010/main" val="131397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27</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预训练语言模型应用</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单句文本分类（</a:t>
            </a:r>
            <a:r>
              <a:rPr lang="en-US" altLang="zh-CN" b="1" dirty="0"/>
              <a:t>Single</a:t>
            </a:r>
            <a:r>
              <a:rPr lang="zh-CN" altLang="en-US" b="1" dirty="0"/>
              <a:t> </a:t>
            </a:r>
            <a:r>
              <a:rPr lang="en-US" altLang="zh-CN" b="1" dirty="0"/>
              <a:t>Sentence</a:t>
            </a:r>
            <a:r>
              <a:rPr lang="zh-CN" altLang="en-US" b="1" dirty="0"/>
              <a:t> </a:t>
            </a:r>
            <a:r>
              <a:rPr lang="en-US" altLang="zh-CN" b="1" dirty="0"/>
              <a:t>Classification</a:t>
            </a:r>
            <a:r>
              <a:rPr lang="zh-CN" altLang="en-US" b="1" dirty="0"/>
              <a:t>）</a:t>
            </a:r>
            <a:endParaRPr lang="en-US" altLang="zh-CN" dirty="0"/>
          </a:p>
          <a:p>
            <a:pPr lvl="1"/>
            <a:r>
              <a:rPr lang="zh-CN" altLang="en-US" dirty="0"/>
              <a:t>最常见的自然语言处理任务，需要将输入文本分成不同类别</a:t>
            </a:r>
            <a:endParaRPr lang="en-US" altLang="zh-CN" dirty="0"/>
          </a:p>
          <a:p>
            <a:pPr lvl="1"/>
            <a:r>
              <a:rPr lang="zh-CN" altLang="en-US" dirty="0"/>
              <a:t>例如：将影评文本输入到分类模型中，将其分成“褒义”和“贬义”类别</a:t>
            </a:r>
          </a:p>
        </p:txBody>
      </p:sp>
      <p:pic>
        <p:nvPicPr>
          <p:cNvPr id="7" name="图片 6">
            <a:extLst>
              <a:ext uri="{FF2B5EF4-FFF2-40B4-BE49-F238E27FC236}">
                <a16:creationId xmlns:a16="http://schemas.microsoft.com/office/drawing/2014/main" id="{778DC42D-1F70-7446-8158-4D2E8040E732}"/>
              </a:ext>
            </a:extLst>
          </p:cNvPr>
          <p:cNvPicPr>
            <a:picLocks noChangeAspect="1"/>
          </p:cNvPicPr>
          <p:nvPr/>
        </p:nvPicPr>
        <p:blipFill>
          <a:blip r:embed="rId3"/>
          <a:stretch>
            <a:fillRect/>
          </a:stretch>
        </p:blipFill>
        <p:spPr>
          <a:xfrm>
            <a:off x="3407503" y="2629351"/>
            <a:ext cx="5376993" cy="3751610"/>
          </a:xfrm>
          <a:prstGeom prst="rect">
            <a:avLst/>
          </a:prstGeom>
        </p:spPr>
      </p:pic>
    </p:spTree>
    <p:extLst>
      <p:ext uri="{BB962C8B-B14F-4D97-AF65-F5344CB8AC3E}">
        <p14:creationId xmlns:p14="http://schemas.microsoft.com/office/powerpoint/2010/main" val="235739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28</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预训练语言模型应用</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单句文本分类（</a:t>
            </a:r>
            <a:r>
              <a:rPr lang="en-US" altLang="zh-CN" b="1" dirty="0"/>
              <a:t>Single</a:t>
            </a:r>
            <a:r>
              <a:rPr lang="zh-CN" altLang="en-US" b="1" dirty="0"/>
              <a:t> </a:t>
            </a:r>
            <a:r>
              <a:rPr lang="en-US" altLang="zh-CN" b="1" dirty="0"/>
              <a:t>Sentence</a:t>
            </a:r>
            <a:r>
              <a:rPr lang="zh-CN" altLang="en-US" b="1" dirty="0"/>
              <a:t> </a:t>
            </a:r>
            <a:r>
              <a:rPr lang="en-US" altLang="zh-CN" b="1" dirty="0"/>
              <a:t>Classification</a:t>
            </a:r>
            <a:r>
              <a:rPr lang="zh-CN" altLang="en-US" b="1" dirty="0"/>
              <a:t>）</a:t>
            </a:r>
            <a:endParaRPr lang="en-US" altLang="zh-CN" dirty="0"/>
          </a:p>
          <a:p>
            <a:pPr lvl="1"/>
            <a:r>
              <a:rPr lang="zh-CN" altLang="en-US" dirty="0"/>
              <a:t>输入层</a:t>
            </a:r>
            <a:endParaRPr lang="en-US" altLang="zh-CN" dirty="0"/>
          </a:p>
          <a:p>
            <a:pPr lvl="1"/>
            <a:endParaRPr lang="en-US" altLang="zh-CN" dirty="0"/>
          </a:p>
          <a:p>
            <a:pPr lvl="1"/>
            <a:endParaRPr lang="en-US" altLang="zh-CN" dirty="0"/>
          </a:p>
          <a:p>
            <a:pPr lvl="1"/>
            <a:endParaRPr lang="en-US" altLang="zh-CN" dirty="0"/>
          </a:p>
          <a:p>
            <a:pPr lvl="1"/>
            <a:r>
              <a:rPr lang="en-US" altLang="zh-CN" dirty="0"/>
              <a:t>BERT</a:t>
            </a:r>
            <a:r>
              <a:rPr lang="zh-CN" altLang="en-US" dirty="0"/>
              <a:t>编码层</a:t>
            </a:r>
            <a:endParaRPr lang="en-US" altLang="zh-CN" dirty="0"/>
          </a:p>
          <a:p>
            <a:pPr lvl="1"/>
            <a:endParaRPr lang="en-US" altLang="zh-CN" dirty="0"/>
          </a:p>
          <a:p>
            <a:pPr lvl="1"/>
            <a:endParaRPr lang="en-US" altLang="zh-CN" dirty="0"/>
          </a:p>
          <a:p>
            <a:pPr lvl="1"/>
            <a:r>
              <a:rPr lang="zh-CN" altLang="en-US" dirty="0"/>
              <a:t>分类输出层</a:t>
            </a:r>
          </a:p>
        </p:txBody>
      </p:sp>
      <p:pic>
        <p:nvPicPr>
          <p:cNvPr id="6" name="图片 5">
            <a:extLst>
              <a:ext uri="{FF2B5EF4-FFF2-40B4-BE49-F238E27FC236}">
                <a16:creationId xmlns:a16="http://schemas.microsoft.com/office/drawing/2014/main" id="{7694AB27-0006-5749-ADB5-5FD391F74CE3}"/>
              </a:ext>
            </a:extLst>
          </p:cNvPr>
          <p:cNvPicPr>
            <a:picLocks noChangeAspect="1"/>
          </p:cNvPicPr>
          <p:nvPr/>
        </p:nvPicPr>
        <p:blipFill>
          <a:blip r:embed="rId3"/>
          <a:stretch>
            <a:fillRect/>
          </a:stretch>
        </p:blipFill>
        <p:spPr>
          <a:xfrm>
            <a:off x="3972114" y="1861591"/>
            <a:ext cx="4247771" cy="1177700"/>
          </a:xfrm>
          <a:prstGeom prst="rect">
            <a:avLst/>
          </a:prstGeom>
        </p:spPr>
      </p:pic>
      <p:pic>
        <p:nvPicPr>
          <p:cNvPr id="8" name="图片 7">
            <a:extLst>
              <a:ext uri="{FF2B5EF4-FFF2-40B4-BE49-F238E27FC236}">
                <a16:creationId xmlns:a16="http://schemas.microsoft.com/office/drawing/2014/main" id="{8E9EFE5D-8623-9244-9948-82698F2BC09E}"/>
              </a:ext>
            </a:extLst>
          </p:cNvPr>
          <p:cNvPicPr>
            <a:picLocks noChangeAspect="1"/>
          </p:cNvPicPr>
          <p:nvPr/>
        </p:nvPicPr>
        <p:blipFill>
          <a:blip r:embed="rId4"/>
          <a:stretch>
            <a:fillRect/>
          </a:stretch>
        </p:blipFill>
        <p:spPr>
          <a:xfrm>
            <a:off x="4546599" y="3605892"/>
            <a:ext cx="3098800" cy="850900"/>
          </a:xfrm>
          <a:prstGeom prst="rect">
            <a:avLst/>
          </a:prstGeom>
        </p:spPr>
      </p:pic>
      <p:pic>
        <p:nvPicPr>
          <p:cNvPr id="9" name="图片 8">
            <a:extLst>
              <a:ext uri="{FF2B5EF4-FFF2-40B4-BE49-F238E27FC236}">
                <a16:creationId xmlns:a16="http://schemas.microsoft.com/office/drawing/2014/main" id="{7419A630-62DD-084B-9E33-833E1B202B66}"/>
              </a:ext>
            </a:extLst>
          </p:cNvPr>
          <p:cNvPicPr>
            <a:picLocks noChangeAspect="1"/>
          </p:cNvPicPr>
          <p:nvPr/>
        </p:nvPicPr>
        <p:blipFill>
          <a:blip r:embed="rId5"/>
          <a:stretch>
            <a:fillRect/>
          </a:stretch>
        </p:blipFill>
        <p:spPr>
          <a:xfrm>
            <a:off x="3721099" y="5195028"/>
            <a:ext cx="4749800" cy="800100"/>
          </a:xfrm>
          <a:prstGeom prst="rect">
            <a:avLst/>
          </a:prstGeom>
        </p:spPr>
      </p:pic>
    </p:spTree>
    <p:extLst>
      <p:ext uri="{BB962C8B-B14F-4D97-AF65-F5344CB8AC3E}">
        <p14:creationId xmlns:p14="http://schemas.microsoft.com/office/powerpoint/2010/main" val="254537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29</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预训练语言模型应用</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句对文本分类（</a:t>
            </a:r>
            <a:r>
              <a:rPr lang="en-US" altLang="zh-CN" b="1" dirty="0"/>
              <a:t>Sentence</a:t>
            </a:r>
            <a:r>
              <a:rPr lang="zh-CN" altLang="en-US" b="1" dirty="0"/>
              <a:t> </a:t>
            </a:r>
            <a:r>
              <a:rPr lang="en-US" altLang="zh-CN" b="1" dirty="0"/>
              <a:t>Pair</a:t>
            </a:r>
            <a:r>
              <a:rPr lang="zh-CN" altLang="en-US" b="1" dirty="0"/>
              <a:t> </a:t>
            </a:r>
            <a:r>
              <a:rPr lang="en-US" altLang="zh-CN" b="1" dirty="0"/>
              <a:t>Classification</a:t>
            </a:r>
            <a:r>
              <a:rPr lang="zh-CN" altLang="en-US" b="1" dirty="0"/>
              <a:t>）</a:t>
            </a:r>
            <a:endParaRPr lang="en-US" altLang="zh-CN" dirty="0"/>
          </a:p>
          <a:p>
            <a:pPr lvl="1"/>
            <a:r>
              <a:rPr lang="zh-CN" altLang="en-US" dirty="0"/>
              <a:t>与单句文本分类任务类似，需要将一对文本分成不同类别</a:t>
            </a:r>
            <a:endParaRPr lang="en-US" altLang="zh-CN" dirty="0"/>
          </a:p>
          <a:p>
            <a:pPr lvl="1"/>
            <a:r>
              <a:rPr lang="zh-CN" altLang="en-US" dirty="0"/>
              <a:t>例如：文本蕴含任务中，将句对分成“蕴含”或者“冲突”类别</a:t>
            </a:r>
            <a:br>
              <a:rPr lang="en-US" altLang="zh-CN" dirty="0"/>
            </a:br>
            <a:endParaRPr lang="zh-CN" altLang="en-US" dirty="0"/>
          </a:p>
        </p:txBody>
      </p:sp>
      <p:pic>
        <p:nvPicPr>
          <p:cNvPr id="6" name="图片 5">
            <a:extLst>
              <a:ext uri="{FF2B5EF4-FFF2-40B4-BE49-F238E27FC236}">
                <a16:creationId xmlns:a16="http://schemas.microsoft.com/office/drawing/2014/main" id="{C73D10CD-52AF-214E-8862-F8BAC5E028DD}"/>
              </a:ext>
            </a:extLst>
          </p:cNvPr>
          <p:cNvPicPr>
            <a:picLocks noChangeAspect="1"/>
          </p:cNvPicPr>
          <p:nvPr/>
        </p:nvPicPr>
        <p:blipFill>
          <a:blip r:embed="rId3"/>
          <a:stretch>
            <a:fillRect/>
          </a:stretch>
        </p:blipFill>
        <p:spPr>
          <a:xfrm>
            <a:off x="3544566" y="2840636"/>
            <a:ext cx="5102868" cy="3317302"/>
          </a:xfrm>
          <a:prstGeom prst="rect">
            <a:avLst/>
          </a:prstGeom>
        </p:spPr>
      </p:pic>
    </p:spTree>
    <p:extLst>
      <p:ext uri="{BB962C8B-B14F-4D97-AF65-F5344CB8AC3E}">
        <p14:creationId xmlns:p14="http://schemas.microsoft.com/office/powerpoint/2010/main" val="346255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zh-CN" altLang="en-US" dirty="0"/>
              <a:t>概述</a:t>
            </a:r>
            <a:endParaRPr lang="en-CN" dirty="0"/>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自回归预训练模型代表：</a:t>
            </a:r>
            <a:r>
              <a:rPr lang="en-US" altLang="zh-CN" dirty="0">
                <a:solidFill>
                  <a:schemeClr val="bg1">
                    <a:lumMod val="75000"/>
                  </a:schemeClr>
                </a:solidFill>
              </a:rPr>
              <a:t>GPT</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自编码预训练模型代表：</a:t>
            </a:r>
            <a:r>
              <a:rPr lang="en-US" altLang="zh-CN" dirty="0">
                <a:solidFill>
                  <a:schemeClr val="bg1">
                    <a:lumMod val="75000"/>
                  </a:schemeClr>
                </a:solidFill>
              </a:rPr>
              <a:t>BERT</a:t>
            </a:r>
            <a:endParaRPr lang="en-CN" dirty="0">
              <a:solidFill>
                <a:schemeClr val="bg1">
                  <a:lumMod val="75000"/>
                </a:schemeClr>
              </a:solidFill>
            </a:endParaRP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预训练语言模型的应用</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65A8DE17-2D0E-CD45-B6A8-413D4182FBA2}"/>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深入理解</a:t>
            </a:r>
            <a:r>
              <a:rPr lang="en-US" altLang="zh-CN" dirty="0">
                <a:solidFill>
                  <a:schemeClr val="bg1">
                    <a:lumMod val="75000"/>
                  </a:schemeClr>
                </a:solidFill>
              </a:rPr>
              <a:t>BERT</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0534EF25-FD3D-1B49-B69C-AD4129D3778F}"/>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3651573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30</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预训练语言模型应用</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句对文本分类（</a:t>
            </a:r>
            <a:r>
              <a:rPr lang="en-US" altLang="zh-CN" b="1" dirty="0"/>
              <a:t>Sentence</a:t>
            </a:r>
            <a:r>
              <a:rPr lang="zh-CN" altLang="en-US" b="1" dirty="0"/>
              <a:t> </a:t>
            </a:r>
            <a:r>
              <a:rPr lang="en-US" altLang="zh-CN" b="1" dirty="0"/>
              <a:t>Pair</a:t>
            </a:r>
            <a:r>
              <a:rPr lang="zh-CN" altLang="en-US" b="1" dirty="0"/>
              <a:t> </a:t>
            </a:r>
            <a:r>
              <a:rPr lang="en-US" altLang="zh-CN" b="1" dirty="0"/>
              <a:t>Classification</a:t>
            </a:r>
            <a:r>
              <a:rPr lang="zh-CN" altLang="en-US" b="1" dirty="0"/>
              <a:t>）</a:t>
            </a:r>
            <a:endParaRPr lang="en-US" altLang="zh-CN" dirty="0"/>
          </a:p>
          <a:p>
            <a:pPr lvl="1"/>
            <a:r>
              <a:rPr lang="zh-CN" altLang="en-US" dirty="0"/>
              <a:t>输入层</a:t>
            </a:r>
            <a:endParaRPr lang="en-US" altLang="zh-CN" dirty="0"/>
          </a:p>
          <a:p>
            <a:pPr lvl="1"/>
            <a:endParaRPr lang="en-US" altLang="zh-CN" dirty="0"/>
          </a:p>
          <a:p>
            <a:pPr lvl="1"/>
            <a:endParaRPr lang="en-US" altLang="zh-CN" dirty="0"/>
          </a:p>
          <a:p>
            <a:pPr lvl="1"/>
            <a:endParaRPr lang="en-US" altLang="zh-CN" dirty="0"/>
          </a:p>
          <a:p>
            <a:pPr lvl="1"/>
            <a:r>
              <a:rPr lang="en-US" altLang="zh-CN" dirty="0"/>
              <a:t>BERT</a:t>
            </a:r>
            <a:r>
              <a:rPr lang="zh-CN" altLang="en-US" dirty="0"/>
              <a:t>编码层</a:t>
            </a:r>
            <a:endParaRPr lang="en-US" altLang="zh-CN" dirty="0"/>
          </a:p>
          <a:p>
            <a:pPr lvl="1"/>
            <a:endParaRPr lang="en-US" altLang="zh-CN" dirty="0"/>
          </a:p>
          <a:p>
            <a:pPr lvl="1"/>
            <a:endParaRPr lang="en-US" altLang="zh-CN" dirty="0"/>
          </a:p>
          <a:p>
            <a:pPr lvl="1"/>
            <a:r>
              <a:rPr lang="zh-CN" altLang="en-US" dirty="0"/>
              <a:t>分类输出层</a:t>
            </a:r>
          </a:p>
        </p:txBody>
      </p:sp>
      <p:pic>
        <p:nvPicPr>
          <p:cNvPr id="8" name="图片 7">
            <a:extLst>
              <a:ext uri="{FF2B5EF4-FFF2-40B4-BE49-F238E27FC236}">
                <a16:creationId xmlns:a16="http://schemas.microsoft.com/office/drawing/2014/main" id="{8E9EFE5D-8623-9244-9948-82698F2BC09E}"/>
              </a:ext>
            </a:extLst>
          </p:cNvPr>
          <p:cNvPicPr>
            <a:picLocks noChangeAspect="1"/>
          </p:cNvPicPr>
          <p:nvPr/>
        </p:nvPicPr>
        <p:blipFill>
          <a:blip r:embed="rId3"/>
          <a:stretch>
            <a:fillRect/>
          </a:stretch>
        </p:blipFill>
        <p:spPr>
          <a:xfrm>
            <a:off x="4546599" y="3605892"/>
            <a:ext cx="3098800" cy="850900"/>
          </a:xfrm>
          <a:prstGeom prst="rect">
            <a:avLst/>
          </a:prstGeom>
        </p:spPr>
      </p:pic>
      <p:pic>
        <p:nvPicPr>
          <p:cNvPr id="9" name="图片 8">
            <a:extLst>
              <a:ext uri="{FF2B5EF4-FFF2-40B4-BE49-F238E27FC236}">
                <a16:creationId xmlns:a16="http://schemas.microsoft.com/office/drawing/2014/main" id="{7419A630-62DD-084B-9E33-833E1B202B66}"/>
              </a:ext>
            </a:extLst>
          </p:cNvPr>
          <p:cNvPicPr>
            <a:picLocks noChangeAspect="1"/>
          </p:cNvPicPr>
          <p:nvPr/>
        </p:nvPicPr>
        <p:blipFill>
          <a:blip r:embed="rId4"/>
          <a:stretch>
            <a:fillRect/>
          </a:stretch>
        </p:blipFill>
        <p:spPr>
          <a:xfrm>
            <a:off x="3721099" y="5195028"/>
            <a:ext cx="4749800" cy="800100"/>
          </a:xfrm>
          <a:prstGeom prst="rect">
            <a:avLst/>
          </a:prstGeom>
        </p:spPr>
      </p:pic>
      <p:pic>
        <p:nvPicPr>
          <p:cNvPr id="7" name="图片 6">
            <a:extLst>
              <a:ext uri="{FF2B5EF4-FFF2-40B4-BE49-F238E27FC236}">
                <a16:creationId xmlns:a16="http://schemas.microsoft.com/office/drawing/2014/main" id="{337E165C-5564-B944-8E2A-73CFD522E6B3}"/>
              </a:ext>
            </a:extLst>
          </p:cNvPr>
          <p:cNvPicPr>
            <a:picLocks noChangeAspect="1"/>
          </p:cNvPicPr>
          <p:nvPr/>
        </p:nvPicPr>
        <p:blipFill>
          <a:blip r:embed="rId5"/>
          <a:stretch>
            <a:fillRect/>
          </a:stretch>
        </p:blipFill>
        <p:spPr>
          <a:xfrm>
            <a:off x="2958943" y="1945466"/>
            <a:ext cx="6274111" cy="1035448"/>
          </a:xfrm>
          <a:prstGeom prst="rect">
            <a:avLst/>
          </a:prstGeom>
        </p:spPr>
      </p:pic>
    </p:spTree>
    <p:extLst>
      <p:ext uri="{BB962C8B-B14F-4D97-AF65-F5344CB8AC3E}">
        <p14:creationId xmlns:p14="http://schemas.microsoft.com/office/powerpoint/2010/main" val="325243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31</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预训练语言模型应用</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阅读理解（</a:t>
            </a:r>
            <a:r>
              <a:rPr lang="en-US" altLang="zh-CN" b="1" dirty="0"/>
              <a:t>Reading</a:t>
            </a:r>
            <a:r>
              <a:rPr lang="zh-CN" altLang="en-US" b="1" dirty="0"/>
              <a:t> </a:t>
            </a:r>
            <a:r>
              <a:rPr lang="en-US" altLang="zh-CN" b="1" dirty="0"/>
              <a:t>Comprehension</a:t>
            </a:r>
            <a:r>
              <a:rPr lang="zh-CN" altLang="en-US" b="1" dirty="0"/>
              <a:t>）</a:t>
            </a:r>
            <a:endParaRPr lang="en-US" altLang="zh-CN" dirty="0"/>
          </a:p>
          <a:p>
            <a:pPr lvl="1"/>
            <a:r>
              <a:rPr lang="zh-CN" altLang="en-US" dirty="0"/>
              <a:t>以抽取式阅读理解为例进行说明，要求机器在阅读篇章和问题后给出相应 的答案，而答案要求是从篇章中抽取出的一个文本片段（</a:t>
            </a:r>
            <a:r>
              <a:rPr lang="en-US" altLang="zh-CN" dirty="0"/>
              <a:t>Span</a:t>
            </a:r>
            <a:r>
              <a:rPr lang="zh-CN" altLang="en-US" dirty="0"/>
              <a:t>）</a:t>
            </a:r>
            <a:endParaRPr lang="en-US" altLang="zh-CN" dirty="0"/>
          </a:p>
        </p:txBody>
      </p:sp>
      <p:pic>
        <p:nvPicPr>
          <p:cNvPr id="6" name="图片 5">
            <a:extLst>
              <a:ext uri="{FF2B5EF4-FFF2-40B4-BE49-F238E27FC236}">
                <a16:creationId xmlns:a16="http://schemas.microsoft.com/office/drawing/2014/main" id="{375E9D2C-3E7F-8641-882A-B6FD61065B49}"/>
              </a:ext>
            </a:extLst>
          </p:cNvPr>
          <p:cNvPicPr>
            <a:picLocks noChangeAspect="1"/>
          </p:cNvPicPr>
          <p:nvPr/>
        </p:nvPicPr>
        <p:blipFill>
          <a:blip r:embed="rId3"/>
          <a:stretch>
            <a:fillRect/>
          </a:stretch>
        </p:blipFill>
        <p:spPr>
          <a:xfrm>
            <a:off x="670560" y="2582308"/>
            <a:ext cx="6014907" cy="3653599"/>
          </a:xfrm>
          <a:prstGeom prst="rect">
            <a:avLst/>
          </a:prstGeom>
        </p:spPr>
      </p:pic>
      <p:pic>
        <p:nvPicPr>
          <p:cNvPr id="8" name="图片 7">
            <a:extLst>
              <a:ext uri="{FF2B5EF4-FFF2-40B4-BE49-F238E27FC236}">
                <a16:creationId xmlns:a16="http://schemas.microsoft.com/office/drawing/2014/main" id="{054E6053-60FF-8F48-A8F6-9BCEB479F627}"/>
              </a:ext>
            </a:extLst>
          </p:cNvPr>
          <p:cNvPicPr>
            <a:picLocks noChangeAspect="1"/>
          </p:cNvPicPr>
          <p:nvPr/>
        </p:nvPicPr>
        <p:blipFill>
          <a:blip r:embed="rId4"/>
          <a:stretch>
            <a:fillRect/>
          </a:stretch>
        </p:blipFill>
        <p:spPr>
          <a:xfrm>
            <a:off x="6904219" y="2582308"/>
            <a:ext cx="5046308" cy="3653599"/>
          </a:xfrm>
          <a:prstGeom prst="rect">
            <a:avLst/>
          </a:prstGeom>
        </p:spPr>
      </p:pic>
    </p:spTree>
    <p:extLst>
      <p:ext uri="{BB962C8B-B14F-4D97-AF65-F5344CB8AC3E}">
        <p14:creationId xmlns:p14="http://schemas.microsoft.com/office/powerpoint/2010/main" val="32287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32</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预训练语言模型应用</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阅读理解（</a:t>
            </a:r>
            <a:r>
              <a:rPr lang="en-US" altLang="zh-CN" b="1" dirty="0"/>
              <a:t>Reading</a:t>
            </a:r>
            <a:r>
              <a:rPr lang="zh-CN" altLang="en-US" b="1" dirty="0"/>
              <a:t> </a:t>
            </a:r>
            <a:r>
              <a:rPr lang="en-US" altLang="zh-CN" b="1" dirty="0"/>
              <a:t>Comprehension</a:t>
            </a:r>
            <a:r>
              <a:rPr lang="zh-CN" altLang="en-US" b="1" dirty="0"/>
              <a:t>）</a:t>
            </a:r>
            <a:endParaRPr lang="en-US" altLang="zh-CN" dirty="0"/>
          </a:p>
          <a:p>
            <a:pPr lvl="1"/>
            <a:r>
              <a:rPr lang="zh-CN" altLang="en-US" dirty="0"/>
              <a:t>输入层</a:t>
            </a:r>
            <a:endParaRPr lang="en-US" altLang="zh-CN" dirty="0"/>
          </a:p>
          <a:p>
            <a:pPr lvl="1"/>
            <a:endParaRPr lang="en-US" altLang="zh-CN" dirty="0"/>
          </a:p>
          <a:p>
            <a:pPr lvl="1"/>
            <a:endParaRPr lang="en-US" altLang="zh-CN" dirty="0"/>
          </a:p>
          <a:p>
            <a:pPr lvl="1"/>
            <a:endParaRPr lang="en-US" altLang="zh-CN" dirty="0"/>
          </a:p>
          <a:p>
            <a:pPr lvl="1"/>
            <a:r>
              <a:rPr lang="en-US" altLang="zh-CN" dirty="0"/>
              <a:t>BERT</a:t>
            </a:r>
            <a:r>
              <a:rPr lang="zh-CN" altLang="en-US" dirty="0"/>
              <a:t>编码层</a:t>
            </a:r>
            <a:endParaRPr lang="en-US" altLang="zh-CN" dirty="0"/>
          </a:p>
          <a:p>
            <a:pPr lvl="1"/>
            <a:endParaRPr lang="en-US" altLang="zh-CN" dirty="0"/>
          </a:p>
          <a:p>
            <a:pPr lvl="1"/>
            <a:endParaRPr lang="en-US" altLang="zh-CN" dirty="0"/>
          </a:p>
          <a:p>
            <a:pPr lvl="1"/>
            <a:r>
              <a:rPr lang="zh-CN" altLang="en-US" dirty="0"/>
              <a:t>答案输出层</a:t>
            </a:r>
          </a:p>
        </p:txBody>
      </p:sp>
      <p:pic>
        <p:nvPicPr>
          <p:cNvPr id="8" name="图片 7">
            <a:extLst>
              <a:ext uri="{FF2B5EF4-FFF2-40B4-BE49-F238E27FC236}">
                <a16:creationId xmlns:a16="http://schemas.microsoft.com/office/drawing/2014/main" id="{8E9EFE5D-8623-9244-9948-82698F2BC09E}"/>
              </a:ext>
            </a:extLst>
          </p:cNvPr>
          <p:cNvPicPr>
            <a:picLocks noChangeAspect="1"/>
          </p:cNvPicPr>
          <p:nvPr/>
        </p:nvPicPr>
        <p:blipFill>
          <a:blip r:embed="rId3"/>
          <a:stretch>
            <a:fillRect/>
          </a:stretch>
        </p:blipFill>
        <p:spPr>
          <a:xfrm>
            <a:off x="4623422" y="3545932"/>
            <a:ext cx="2945156" cy="808711"/>
          </a:xfrm>
          <a:prstGeom prst="rect">
            <a:avLst/>
          </a:prstGeom>
        </p:spPr>
      </p:pic>
      <p:pic>
        <p:nvPicPr>
          <p:cNvPr id="7" name="图片 6">
            <a:extLst>
              <a:ext uri="{FF2B5EF4-FFF2-40B4-BE49-F238E27FC236}">
                <a16:creationId xmlns:a16="http://schemas.microsoft.com/office/drawing/2014/main" id="{E1CF1CB4-787A-C348-9005-D923561FFD3E}"/>
              </a:ext>
            </a:extLst>
          </p:cNvPr>
          <p:cNvPicPr>
            <a:picLocks noChangeAspect="1"/>
          </p:cNvPicPr>
          <p:nvPr/>
        </p:nvPicPr>
        <p:blipFill>
          <a:blip r:embed="rId4"/>
          <a:stretch>
            <a:fillRect/>
          </a:stretch>
        </p:blipFill>
        <p:spPr>
          <a:xfrm>
            <a:off x="2861923" y="1755089"/>
            <a:ext cx="6468153" cy="1246518"/>
          </a:xfrm>
          <a:prstGeom prst="rect">
            <a:avLst/>
          </a:prstGeom>
        </p:spPr>
      </p:pic>
      <p:pic>
        <p:nvPicPr>
          <p:cNvPr id="10" name="图片 9">
            <a:extLst>
              <a:ext uri="{FF2B5EF4-FFF2-40B4-BE49-F238E27FC236}">
                <a16:creationId xmlns:a16="http://schemas.microsoft.com/office/drawing/2014/main" id="{03F674A9-C422-B64A-AAF3-3E57D41F14AA}"/>
              </a:ext>
            </a:extLst>
          </p:cNvPr>
          <p:cNvPicPr>
            <a:picLocks noChangeAspect="1"/>
          </p:cNvPicPr>
          <p:nvPr/>
        </p:nvPicPr>
        <p:blipFill>
          <a:blip r:embed="rId5"/>
          <a:stretch>
            <a:fillRect/>
          </a:stretch>
        </p:blipFill>
        <p:spPr>
          <a:xfrm>
            <a:off x="4388625" y="4743243"/>
            <a:ext cx="3733092" cy="652287"/>
          </a:xfrm>
          <a:prstGeom prst="rect">
            <a:avLst/>
          </a:prstGeom>
        </p:spPr>
      </p:pic>
      <p:pic>
        <p:nvPicPr>
          <p:cNvPr id="11" name="图片 10">
            <a:extLst>
              <a:ext uri="{FF2B5EF4-FFF2-40B4-BE49-F238E27FC236}">
                <a16:creationId xmlns:a16="http://schemas.microsoft.com/office/drawing/2014/main" id="{F0BE086E-320D-5C42-99A9-4B58154B55A3}"/>
              </a:ext>
            </a:extLst>
          </p:cNvPr>
          <p:cNvPicPr>
            <a:picLocks noChangeAspect="1"/>
          </p:cNvPicPr>
          <p:nvPr/>
        </p:nvPicPr>
        <p:blipFill>
          <a:blip r:embed="rId6"/>
          <a:stretch>
            <a:fillRect/>
          </a:stretch>
        </p:blipFill>
        <p:spPr>
          <a:xfrm>
            <a:off x="4388625" y="5484181"/>
            <a:ext cx="3733092" cy="825500"/>
          </a:xfrm>
          <a:prstGeom prst="rect">
            <a:avLst/>
          </a:prstGeom>
        </p:spPr>
      </p:pic>
    </p:spTree>
    <p:extLst>
      <p:ext uri="{BB962C8B-B14F-4D97-AF65-F5344CB8AC3E}">
        <p14:creationId xmlns:p14="http://schemas.microsoft.com/office/powerpoint/2010/main" val="209343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33</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预训练语言模型应用</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序列标注（</a:t>
            </a:r>
            <a:r>
              <a:rPr lang="en-US" altLang="zh-CN" b="1" dirty="0"/>
              <a:t>Sequence</a:t>
            </a:r>
            <a:r>
              <a:rPr lang="zh-CN" altLang="en-US" b="1" dirty="0"/>
              <a:t> </a:t>
            </a:r>
            <a:r>
              <a:rPr lang="en-US" altLang="zh-CN" b="1" dirty="0"/>
              <a:t>Tagging</a:t>
            </a:r>
            <a:r>
              <a:rPr lang="zh-CN" altLang="en-US" b="1" dirty="0"/>
              <a:t>）</a:t>
            </a:r>
            <a:endParaRPr lang="en-US" altLang="zh-CN" dirty="0"/>
          </a:p>
          <a:p>
            <a:pPr lvl="1"/>
            <a:r>
              <a:rPr lang="zh-CN" altLang="en-US" dirty="0"/>
              <a:t>以命名实体识别任务（</a:t>
            </a:r>
            <a:r>
              <a:rPr lang="en-US" altLang="zh-CN" dirty="0"/>
              <a:t>NER</a:t>
            </a:r>
            <a:r>
              <a:rPr lang="zh-CN" altLang="en-US" dirty="0"/>
              <a:t>）为例，对给定输入文本的每个词输出一个标签，以此指定某个命名实体的边界信息</a:t>
            </a:r>
          </a:p>
        </p:txBody>
      </p:sp>
      <p:pic>
        <p:nvPicPr>
          <p:cNvPr id="6" name="图片 5">
            <a:extLst>
              <a:ext uri="{FF2B5EF4-FFF2-40B4-BE49-F238E27FC236}">
                <a16:creationId xmlns:a16="http://schemas.microsoft.com/office/drawing/2014/main" id="{4B16CCC2-0492-6244-9E33-0EECB2F3ABB8}"/>
              </a:ext>
            </a:extLst>
          </p:cNvPr>
          <p:cNvPicPr>
            <a:picLocks noChangeAspect="1"/>
          </p:cNvPicPr>
          <p:nvPr/>
        </p:nvPicPr>
        <p:blipFill>
          <a:blip r:embed="rId3"/>
          <a:stretch>
            <a:fillRect/>
          </a:stretch>
        </p:blipFill>
        <p:spPr>
          <a:xfrm>
            <a:off x="79557" y="3429000"/>
            <a:ext cx="7159406" cy="1544341"/>
          </a:xfrm>
          <a:prstGeom prst="rect">
            <a:avLst/>
          </a:prstGeom>
        </p:spPr>
      </p:pic>
      <p:pic>
        <p:nvPicPr>
          <p:cNvPr id="8" name="图片 7">
            <a:extLst>
              <a:ext uri="{FF2B5EF4-FFF2-40B4-BE49-F238E27FC236}">
                <a16:creationId xmlns:a16="http://schemas.microsoft.com/office/drawing/2014/main" id="{BC14A064-26C9-4E4F-996E-312F3F6E5D35}"/>
              </a:ext>
            </a:extLst>
          </p:cNvPr>
          <p:cNvPicPr>
            <a:picLocks noChangeAspect="1"/>
          </p:cNvPicPr>
          <p:nvPr/>
        </p:nvPicPr>
        <p:blipFill>
          <a:blip r:embed="rId4"/>
          <a:stretch>
            <a:fillRect/>
          </a:stretch>
        </p:blipFill>
        <p:spPr>
          <a:xfrm>
            <a:off x="7354929" y="2534039"/>
            <a:ext cx="4633209" cy="3253104"/>
          </a:xfrm>
          <a:prstGeom prst="rect">
            <a:avLst/>
          </a:prstGeom>
        </p:spPr>
      </p:pic>
    </p:spTree>
    <p:extLst>
      <p:ext uri="{BB962C8B-B14F-4D97-AF65-F5344CB8AC3E}">
        <p14:creationId xmlns:p14="http://schemas.microsoft.com/office/powerpoint/2010/main" val="355933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34</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预训练语言模型应用</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序列标注（</a:t>
            </a:r>
            <a:r>
              <a:rPr lang="en-US" altLang="zh-CN" b="1" dirty="0"/>
              <a:t>Sequence</a:t>
            </a:r>
            <a:r>
              <a:rPr lang="zh-CN" altLang="en-US" b="1" dirty="0"/>
              <a:t> </a:t>
            </a:r>
            <a:r>
              <a:rPr lang="en-US" altLang="zh-CN" b="1" dirty="0"/>
              <a:t>Tagging</a:t>
            </a:r>
            <a:r>
              <a:rPr lang="zh-CN" altLang="en-US" b="1" dirty="0"/>
              <a:t>）</a:t>
            </a:r>
            <a:endParaRPr lang="en-US" altLang="zh-CN" dirty="0"/>
          </a:p>
          <a:p>
            <a:pPr lvl="1"/>
            <a:r>
              <a:rPr lang="zh-CN" altLang="en-US" dirty="0"/>
              <a:t>输入层</a:t>
            </a:r>
            <a:endParaRPr lang="en-US" altLang="zh-CN" dirty="0"/>
          </a:p>
          <a:p>
            <a:pPr lvl="1"/>
            <a:endParaRPr lang="en-US" altLang="zh-CN" dirty="0"/>
          </a:p>
          <a:p>
            <a:pPr lvl="1"/>
            <a:endParaRPr lang="en-US" altLang="zh-CN" dirty="0"/>
          </a:p>
          <a:p>
            <a:pPr lvl="1"/>
            <a:endParaRPr lang="en-US" altLang="zh-CN" dirty="0"/>
          </a:p>
          <a:p>
            <a:pPr lvl="1"/>
            <a:r>
              <a:rPr lang="en-US" altLang="zh-CN" dirty="0"/>
              <a:t>BERT</a:t>
            </a:r>
            <a:r>
              <a:rPr lang="zh-CN" altLang="en-US" dirty="0"/>
              <a:t>编码层</a:t>
            </a:r>
            <a:endParaRPr lang="en-US" altLang="zh-CN" dirty="0"/>
          </a:p>
          <a:p>
            <a:pPr lvl="1"/>
            <a:endParaRPr lang="en-US" altLang="zh-CN" dirty="0"/>
          </a:p>
          <a:p>
            <a:pPr lvl="1"/>
            <a:endParaRPr lang="en-US" altLang="zh-CN" dirty="0"/>
          </a:p>
          <a:p>
            <a:pPr lvl="1"/>
            <a:r>
              <a:rPr lang="zh-CN" altLang="en-US" dirty="0"/>
              <a:t>序列标注层</a:t>
            </a:r>
          </a:p>
        </p:txBody>
      </p:sp>
      <p:pic>
        <p:nvPicPr>
          <p:cNvPr id="6" name="图片 5">
            <a:extLst>
              <a:ext uri="{FF2B5EF4-FFF2-40B4-BE49-F238E27FC236}">
                <a16:creationId xmlns:a16="http://schemas.microsoft.com/office/drawing/2014/main" id="{7694AB27-0006-5749-ADB5-5FD391F74CE3}"/>
              </a:ext>
            </a:extLst>
          </p:cNvPr>
          <p:cNvPicPr>
            <a:picLocks noChangeAspect="1"/>
          </p:cNvPicPr>
          <p:nvPr/>
        </p:nvPicPr>
        <p:blipFill>
          <a:blip r:embed="rId3"/>
          <a:stretch>
            <a:fillRect/>
          </a:stretch>
        </p:blipFill>
        <p:spPr>
          <a:xfrm>
            <a:off x="3972114" y="1861591"/>
            <a:ext cx="4247771" cy="1177700"/>
          </a:xfrm>
          <a:prstGeom prst="rect">
            <a:avLst/>
          </a:prstGeom>
        </p:spPr>
      </p:pic>
      <p:pic>
        <p:nvPicPr>
          <p:cNvPr id="8" name="图片 7">
            <a:extLst>
              <a:ext uri="{FF2B5EF4-FFF2-40B4-BE49-F238E27FC236}">
                <a16:creationId xmlns:a16="http://schemas.microsoft.com/office/drawing/2014/main" id="{8E9EFE5D-8623-9244-9948-82698F2BC09E}"/>
              </a:ext>
            </a:extLst>
          </p:cNvPr>
          <p:cNvPicPr>
            <a:picLocks noChangeAspect="1"/>
          </p:cNvPicPr>
          <p:nvPr/>
        </p:nvPicPr>
        <p:blipFill>
          <a:blip r:embed="rId4"/>
          <a:stretch>
            <a:fillRect/>
          </a:stretch>
        </p:blipFill>
        <p:spPr>
          <a:xfrm>
            <a:off x="4546599" y="3605892"/>
            <a:ext cx="3098800" cy="850900"/>
          </a:xfrm>
          <a:prstGeom prst="rect">
            <a:avLst/>
          </a:prstGeom>
        </p:spPr>
      </p:pic>
      <p:pic>
        <p:nvPicPr>
          <p:cNvPr id="10" name="图片 9">
            <a:extLst>
              <a:ext uri="{FF2B5EF4-FFF2-40B4-BE49-F238E27FC236}">
                <a16:creationId xmlns:a16="http://schemas.microsoft.com/office/drawing/2014/main" id="{588F4B33-E8E2-CE46-B579-0544DC5CCED1}"/>
              </a:ext>
            </a:extLst>
          </p:cNvPr>
          <p:cNvPicPr>
            <a:picLocks noChangeAspect="1"/>
          </p:cNvPicPr>
          <p:nvPr/>
        </p:nvPicPr>
        <p:blipFill>
          <a:blip r:embed="rId5"/>
          <a:stretch>
            <a:fillRect/>
          </a:stretch>
        </p:blipFill>
        <p:spPr>
          <a:xfrm>
            <a:off x="2134083" y="5240294"/>
            <a:ext cx="7975600" cy="838200"/>
          </a:xfrm>
          <a:prstGeom prst="rect">
            <a:avLst/>
          </a:prstGeom>
        </p:spPr>
      </p:pic>
    </p:spTree>
    <p:extLst>
      <p:ext uri="{BB962C8B-B14F-4D97-AF65-F5344CB8AC3E}">
        <p14:creationId xmlns:p14="http://schemas.microsoft.com/office/powerpoint/2010/main" val="71962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概述</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zh-CN" altLang="en-US" dirty="0">
                <a:solidFill>
                  <a:schemeClr val="bg1">
                    <a:lumMod val="75000"/>
                  </a:schemeClr>
                </a:solidFill>
              </a:rPr>
              <a:t>自回归预训练模型代表：</a:t>
            </a:r>
            <a:r>
              <a:rPr lang="en-US" altLang="zh-CN" dirty="0">
                <a:solidFill>
                  <a:schemeClr val="bg1">
                    <a:lumMod val="75000"/>
                  </a:schemeClr>
                </a:solidFill>
              </a:rPr>
              <a:t>GPT</a:t>
            </a:r>
            <a:endParaRPr lang="en-CN" dirty="0">
              <a:solidFill>
                <a:schemeClr val="bg1">
                  <a:lumMod val="75000"/>
                </a:schemeClr>
              </a:solidFill>
            </a:endParaRPr>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自编码预训练模型代表：</a:t>
            </a:r>
            <a:r>
              <a:rPr lang="en-US" altLang="zh-CN" dirty="0">
                <a:solidFill>
                  <a:schemeClr val="bg1">
                    <a:lumMod val="75000"/>
                  </a:schemeClr>
                </a:solidFill>
              </a:rPr>
              <a:t>BERT</a:t>
            </a:r>
            <a:endParaRPr lang="en-CN" dirty="0">
              <a:solidFill>
                <a:schemeClr val="bg1">
                  <a:lumMod val="75000"/>
                </a:schemeClr>
              </a:solidFill>
            </a:endParaRP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预训练语言模型的应用</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65A8DE17-2D0E-CD45-B6A8-413D4182FBA2}"/>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深入理解</a:t>
            </a:r>
            <a:r>
              <a:rPr lang="en-US" altLang="zh-CN" dirty="0"/>
              <a:t>BERT</a:t>
            </a:r>
            <a:endParaRPr lang="en-CN" dirty="0"/>
          </a:p>
        </p:txBody>
      </p:sp>
      <p:sp>
        <p:nvSpPr>
          <p:cNvPr id="13" name="Text Placeholder 9">
            <a:extLst>
              <a:ext uri="{FF2B5EF4-FFF2-40B4-BE49-F238E27FC236}">
                <a16:creationId xmlns:a16="http://schemas.microsoft.com/office/drawing/2014/main" id="{0534EF25-FD3D-1B49-B69C-AD4129D3778F}"/>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3095274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36</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深入理解</a:t>
            </a:r>
            <a:r>
              <a:rPr lang="en-US" altLang="zh-CN" dirty="0"/>
              <a:t>BERT</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可解释性</a:t>
            </a:r>
            <a:endParaRPr lang="en-US" altLang="zh-CN" dirty="0"/>
          </a:p>
          <a:p>
            <a:pPr lvl="1"/>
            <a:r>
              <a:rPr lang="zh-CN" altLang="en-US" dirty="0"/>
              <a:t>自解释：在模型构建之初针对性地设计其结构，使其具备可解释性</a:t>
            </a:r>
            <a:endParaRPr lang="en-US" altLang="zh-CN" dirty="0"/>
          </a:p>
          <a:p>
            <a:pPr lvl="1"/>
            <a:r>
              <a:rPr lang="zh-CN" altLang="en-US" dirty="0"/>
              <a:t>事后解释：对于 </a:t>
            </a:r>
            <a:r>
              <a:rPr lang="en-US" altLang="zh-CN" dirty="0"/>
              <a:t>BERT </a:t>
            </a:r>
            <a:r>
              <a:rPr lang="zh-CN" altLang="en-US" dirty="0"/>
              <a:t>等大规模预训练模型的解释性研究，集中在此类</a:t>
            </a:r>
            <a:endParaRPr lang="en-US" altLang="zh-CN" dirty="0"/>
          </a:p>
          <a:p>
            <a:r>
              <a:rPr lang="zh-CN" altLang="en-US" b="1" dirty="0"/>
              <a:t>两个角度</a:t>
            </a:r>
            <a:endParaRPr lang="en-US" altLang="zh-CN" dirty="0"/>
          </a:p>
          <a:p>
            <a:pPr lvl="1"/>
            <a:r>
              <a:rPr lang="zh-CN" altLang="en-US" dirty="0"/>
              <a:t>自注意力机制</a:t>
            </a:r>
            <a:endParaRPr lang="en-US" altLang="zh-CN" dirty="0"/>
          </a:p>
          <a:p>
            <a:pPr lvl="1"/>
            <a:r>
              <a:rPr lang="zh-CN" altLang="en-US" dirty="0"/>
              <a:t>表示学习</a:t>
            </a:r>
            <a:endParaRPr lang="en-US" altLang="zh-CN" dirty="0"/>
          </a:p>
          <a:p>
            <a:r>
              <a:rPr lang="zh-CN" altLang="en-US" b="1" dirty="0"/>
              <a:t>两种方法</a:t>
            </a:r>
            <a:endParaRPr lang="en-US" altLang="zh-CN" dirty="0"/>
          </a:p>
          <a:p>
            <a:pPr lvl="1"/>
            <a:r>
              <a:rPr lang="zh-CN" altLang="en-US" dirty="0"/>
              <a:t>可视化（</a:t>
            </a:r>
            <a:r>
              <a:rPr lang="en-US" altLang="zh-CN" dirty="0"/>
              <a:t>Visualization</a:t>
            </a:r>
            <a:r>
              <a:rPr lang="zh-CN" altLang="en-US" dirty="0"/>
              <a:t>）</a:t>
            </a:r>
            <a:endParaRPr lang="en-US" altLang="zh-CN" dirty="0"/>
          </a:p>
          <a:p>
            <a:pPr lvl="1"/>
            <a:r>
              <a:rPr lang="zh-CN" altLang="en-US" dirty="0"/>
              <a:t>探针实验（</a:t>
            </a:r>
            <a:r>
              <a:rPr lang="en-US" altLang="zh-CN" dirty="0"/>
              <a:t>Probing</a:t>
            </a:r>
            <a:r>
              <a:rPr lang="zh-CN" altLang="en-US" dirty="0"/>
              <a:t>）</a:t>
            </a:r>
          </a:p>
        </p:txBody>
      </p:sp>
    </p:spTree>
    <p:extLst>
      <p:ext uri="{BB962C8B-B14F-4D97-AF65-F5344CB8AC3E}">
        <p14:creationId xmlns:p14="http://schemas.microsoft.com/office/powerpoint/2010/main" val="163256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37</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深入理解</a:t>
            </a:r>
            <a:r>
              <a:rPr lang="en-US" altLang="zh-CN" dirty="0"/>
              <a:t>BERT</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自注意力可视化分析</a:t>
            </a:r>
            <a:endParaRPr lang="en-US" altLang="zh-CN" b="1" dirty="0"/>
          </a:p>
          <a:p>
            <a:pPr lvl="1"/>
            <a:r>
              <a:rPr lang="zh-CN" altLang="en-US" dirty="0"/>
              <a:t>自注意力的分析将有助于理解 </a:t>
            </a:r>
            <a:r>
              <a:rPr lang="en-US" altLang="zh-CN" dirty="0"/>
              <a:t>BERT </a:t>
            </a:r>
            <a:r>
              <a:rPr lang="zh-CN" altLang="en-US" dirty="0"/>
              <a:t>模型对于关系（</a:t>
            </a:r>
            <a:r>
              <a:rPr lang="en-US" altLang="zh-CN" dirty="0"/>
              <a:t>relational</a:t>
            </a:r>
            <a:r>
              <a:rPr lang="zh-CN" altLang="en-US" dirty="0"/>
              <a:t>） 特征的学习能力</a:t>
            </a:r>
            <a:endParaRPr lang="en-US" altLang="zh-CN" dirty="0"/>
          </a:p>
        </p:txBody>
      </p:sp>
      <p:pic>
        <p:nvPicPr>
          <p:cNvPr id="6" name="图片 5">
            <a:extLst>
              <a:ext uri="{FF2B5EF4-FFF2-40B4-BE49-F238E27FC236}">
                <a16:creationId xmlns:a16="http://schemas.microsoft.com/office/drawing/2014/main" id="{A54244BE-33DB-D34E-AC68-97AA95C6905E}"/>
              </a:ext>
            </a:extLst>
          </p:cNvPr>
          <p:cNvPicPr>
            <a:picLocks noChangeAspect="1"/>
          </p:cNvPicPr>
          <p:nvPr/>
        </p:nvPicPr>
        <p:blipFill>
          <a:blip r:embed="rId3"/>
          <a:stretch>
            <a:fillRect/>
          </a:stretch>
        </p:blipFill>
        <p:spPr>
          <a:xfrm>
            <a:off x="1657783" y="2690734"/>
            <a:ext cx="8928199" cy="3626810"/>
          </a:xfrm>
          <a:prstGeom prst="rect">
            <a:avLst/>
          </a:prstGeom>
        </p:spPr>
      </p:pic>
    </p:spTree>
    <p:extLst>
      <p:ext uri="{BB962C8B-B14F-4D97-AF65-F5344CB8AC3E}">
        <p14:creationId xmlns:p14="http://schemas.microsoft.com/office/powerpoint/2010/main" val="2217060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38</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深入理解</a:t>
            </a:r>
            <a:r>
              <a:rPr lang="en-US" altLang="zh-CN" dirty="0"/>
              <a:t>BERT</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自注意力可视化分析</a:t>
            </a:r>
            <a:endParaRPr lang="en-US" altLang="zh-CN" b="1" dirty="0"/>
          </a:p>
          <a:p>
            <a:pPr lvl="1"/>
            <a:r>
              <a:rPr lang="zh-CN" altLang="en-US" dirty="0"/>
              <a:t>计算各层注意力分布的信息熵</a:t>
            </a:r>
            <a:endParaRPr lang="en-US" altLang="zh-CN" dirty="0"/>
          </a:p>
          <a:p>
            <a:pPr lvl="1"/>
            <a:r>
              <a:rPr lang="zh-CN" altLang="en-US" dirty="0"/>
              <a:t>浅层阶段熵值较大，中间阶段熵值减小，深层阶段熵值再次增大</a:t>
            </a:r>
            <a:endParaRPr lang="en-US" altLang="zh-CN" dirty="0"/>
          </a:p>
          <a:p>
            <a:pPr lvl="1"/>
            <a:r>
              <a:rPr lang="zh-CN" altLang="en-US" dirty="0"/>
              <a:t>一定程度上可以反映 </a:t>
            </a:r>
            <a:r>
              <a:rPr lang="en-US" altLang="zh-CN" dirty="0"/>
              <a:t>BERT</a:t>
            </a:r>
            <a:r>
              <a:rPr lang="zh-CN" altLang="en-US" dirty="0"/>
              <a:t>模型中信息聚合（或语义组合）的过程</a:t>
            </a:r>
            <a:endParaRPr lang="en-US" altLang="zh-CN" dirty="0"/>
          </a:p>
        </p:txBody>
      </p:sp>
      <p:pic>
        <p:nvPicPr>
          <p:cNvPr id="6" name="图片 5">
            <a:extLst>
              <a:ext uri="{FF2B5EF4-FFF2-40B4-BE49-F238E27FC236}">
                <a16:creationId xmlns:a16="http://schemas.microsoft.com/office/drawing/2014/main" id="{05FF94ED-05B6-4145-8FAF-96405ABFD3EF}"/>
              </a:ext>
            </a:extLst>
          </p:cNvPr>
          <p:cNvPicPr>
            <a:picLocks noChangeAspect="1"/>
          </p:cNvPicPr>
          <p:nvPr/>
        </p:nvPicPr>
        <p:blipFill>
          <a:blip r:embed="rId3"/>
          <a:stretch>
            <a:fillRect/>
          </a:stretch>
        </p:blipFill>
        <p:spPr>
          <a:xfrm>
            <a:off x="2893144" y="2806270"/>
            <a:ext cx="6405712" cy="3574691"/>
          </a:xfrm>
          <a:prstGeom prst="rect">
            <a:avLst/>
          </a:prstGeom>
        </p:spPr>
      </p:pic>
    </p:spTree>
    <p:extLst>
      <p:ext uri="{BB962C8B-B14F-4D97-AF65-F5344CB8AC3E}">
        <p14:creationId xmlns:p14="http://schemas.microsoft.com/office/powerpoint/2010/main" val="1719881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39</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深入理解</a:t>
            </a:r>
            <a:r>
              <a:rPr lang="en-US" altLang="zh-CN" dirty="0"/>
              <a:t>BERT</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zh-CN" altLang="en-US" b="1" dirty="0"/>
              <a:t>探针实验</a:t>
            </a:r>
            <a:endParaRPr lang="en-US" altLang="zh-CN" b="1" dirty="0"/>
          </a:p>
          <a:p>
            <a:pPr lvl="1"/>
            <a:r>
              <a:rPr lang="zh-CN" altLang="en-US" dirty="0"/>
              <a:t>设计特定的探针，对于待分析对象（如自注意力或隐含层表示）进行特定行为分析</a:t>
            </a:r>
            <a:endParaRPr lang="en-US" altLang="zh-CN" dirty="0"/>
          </a:p>
          <a:p>
            <a:pPr lvl="1"/>
            <a:r>
              <a:rPr lang="zh-CN" altLang="en-US" dirty="0"/>
              <a:t>探针通常是一个非参或者非常轻量 的参数模型（如线性分类器），它接受待分析对象作为输入，并对特定行为预测</a:t>
            </a:r>
            <a:endParaRPr lang="en-US" altLang="zh-CN" dirty="0"/>
          </a:p>
          <a:p>
            <a:pPr lvl="1"/>
            <a:r>
              <a:rPr lang="zh-CN" altLang="en-US" dirty="0"/>
              <a:t>预测的准确度可以作为待分析对象是否具有该行为的衡量指标</a:t>
            </a:r>
            <a:endParaRPr lang="en-US" altLang="zh-CN" dirty="0"/>
          </a:p>
        </p:txBody>
      </p:sp>
    </p:spTree>
    <p:extLst>
      <p:ext uri="{BB962C8B-B14F-4D97-AF65-F5344CB8AC3E}">
        <p14:creationId xmlns:p14="http://schemas.microsoft.com/office/powerpoint/2010/main" val="95274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动态词向量模型的问题</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pPr algn="just">
              <a:spcBef>
                <a:spcPts val="600"/>
              </a:spcBef>
            </a:pPr>
            <a:r>
              <a:rPr lang="zh-CN" altLang="en-US" dirty="0"/>
              <a:t>数据</a:t>
            </a:r>
          </a:p>
          <a:p>
            <a:pPr lvl="1" algn="just">
              <a:spcBef>
                <a:spcPts val="600"/>
              </a:spcBef>
            </a:pPr>
            <a:r>
              <a:rPr lang="zh-CN" altLang="en-US" dirty="0"/>
              <a:t>训练数据相对比较局限，例如</a:t>
            </a:r>
            <a:r>
              <a:rPr lang="en-US" altLang="zh-CN" dirty="0" err="1"/>
              <a:t>CoVe</a:t>
            </a:r>
            <a:r>
              <a:rPr lang="zh-CN" altLang="en-US" dirty="0"/>
              <a:t>要求使用双语平行句对</a:t>
            </a:r>
          </a:p>
          <a:p>
            <a:pPr algn="just">
              <a:spcBef>
                <a:spcPts val="600"/>
              </a:spcBef>
            </a:pPr>
            <a:r>
              <a:rPr lang="zh-CN" altLang="en-US" dirty="0"/>
              <a:t>模型</a:t>
            </a:r>
          </a:p>
          <a:p>
            <a:pPr lvl="1" algn="just">
              <a:spcBef>
                <a:spcPts val="600"/>
              </a:spcBef>
            </a:pPr>
            <a:r>
              <a:rPr lang="zh-CN" altLang="en-US" dirty="0"/>
              <a:t>表示模型的参数量相对较小（相比预训练语言模型），模型深度不够</a:t>
            </a:r>
          </a:p>
          <a:p>
            <a:pPr algn="just">
              <a:spcBef>
                <a:spcPts val="600"/>
              </a:spcBef>
            </a:pPr>
            <a:r>
              <a:rPr lang="zh-CN" altLang="en-US" dirty="0"/>
              <a:t>用法</a:t>
            </a:r>
          </a:p>
          <a:p>
            <a:pPr lvl="1" algn="just">
              <a:spcBef>
                <a:spcPts val="600"/>
              </a:spcBef>
            </a:pPr>
            <a:r>
              <a:rPr lang="zh-CN" altLang="en-US" dirty="0"/>
              <a:t>通常使用这类模型时，表示模型本身是不参与训练的（权重无更新）</a:t>
            </a:r>
          </a:p>
          <a:p>
            <a:pPr lvl="1" algn="just">
              <a:spcBef>
                <a:spcPts val="600"/>
              </a:spcBef>
            </a:pPr>
            <a:r>
              <a:rPr lang="zh-CN" altLang="en-US" dirty="0"/>
              <a:t>表示模型本身不参与训练，一定程度上限制了表示模型在下游任务上的泛化能力</a:t>
            </a:r>
            <a:endParaRPr lang="en-CN" dirty="0"/>
          </a:p>
        </p:txBody>
      </p:sp>
    </p:spTree>
    <p:extLst>
      <p:ext uri="{BB962C8B-B14F-4D97-AF65-F5344CB8AC3E}">
        <p14:creationId xmlns:p14="http://schemas.microsoft.com/office/powerpoint/2010/main" val="47560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40</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深入理解</a:t>
            </a:r>
            <a:r>
              <a:rPr lang="en-US" altLang="zh-CN" dirty="0"/>
              <a:t>BERT</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5753425" cy="5310104"/>
          </a:xfrm>
        </p:spPr>
        <p:txBody>
          <a:bodyPr/>
          <a:lstStyle/>
          <a:p>
            <a:r>
              <a:rPr lang="zh-CN" altLang="en-US" b="1" dirty="0"/>
              <a:t>探针实验</a:t>
            </a:r>
          </a:p>
          <a:p>
            <a:pPr lvl="1"/>
            <a:r>
              <a:rPr lang="zh-CN" altLang="en-US" dirty="0"/>
              <a:t>为了检验某个自注意力头对直接宾语（</a:t>
            </a:r>
            <a:r>
              <a:rPr lang="en-US" altLang="zh-CN" dirty="0"/>
              <a:t>Direct</a:t>
            </a:r>
            <a:r>
              <a:rPr lang="zh-CN" altLang="en-US" dirty="0"/>
              <a:t> </a:t>
            </a:r>
            <a:r>
              <a:rPr lang="en-US" altLang="zh-CN" dirty="0"/>
              <a:t>object</a:t>
            </a:r>
            <a:r>
              <a:rPr lang="zh-CN" altLang="en-US" dirty="0"/>
              <a:t>，</a:t>
            </a:r>
            <a:r>
              <a:rPr lang="en-US" altLang="zh-CN" dirty="0" err="1"/>
              <a:t>dobj</a:t>
            </a:r>
            <a:r>
              <a:rPr lang="zh-CN" altLang="en-US" dirty="0"/>
              <a:t>）关系的表达能力，可以设计一个探针对该自注意力头在</a:t>
            </a:r>
            <a:r>
              <a:rPr lang="en-US" altLang="zh-CN" dirty="0" err="1"/>
              <a:t>dobj</a:t>
            </a:r>
            <a:r>
              <a:rPr lang="zh-CN" altLang="en-US" dirty="0"/>
              <a:t>句法关系预测上的表现进行分析</a:t>
            </a:r>
          </a:p>
          <a:p>
            <a:pPr lvl="1"/>
            <a:r>
              <a:rPr lang="zh-CN" altLang="en-US" dirty="0"/>
              <a:t>在</a:t>
            </a:r>
            <a:r>
              <a:rPr lang="en-US" altLang="zh-CN" dirty="0"/>
              <a:t>BERT</a:t>
            </a:r>
            <a:r>
              <a:rPr lang="zh-CN" altLang="en-US" dirty="0"/>
              <a:t>第</a:t>
            </a:r>
            <a:r>
              <a:rPr lang="en-US" altLang="zh-CN" dirty="0"/>
              <a:t>8</a:t>
            </a:r>
            <a:r>
              <a:rPr lang="zh-CN" altLang="en-US" dirty="0"/>
              <a:t>层第</a:t>
            </a:r>
            <a:r>
              <a:rPr lang="en-US" altLang="zh-CN" dirty="0"/>
              <a:t>10</a:t>
            </a:r>
            <a:r>
              <a:rPr lang="zh-CN" altLang="en-US" dirty="0"/>
              <a:t>个自注意力头（记为</a:t>
            </a:r>
            <a:r>
              <a:rPr lang="en-US" altLang="zh-CN" dirty="0"/>
              <a:t>8-10</a:t>
            </a:r>
            <a:r>
              <a:rPr lang="zh-CN" altLang="en-US" dirty="0"/>
              <a:t>号）的注意力分布中，其中红色高亮部分即为</a:t>
            </a:r>
            <a:r>
              <a:rPr lang="en-US" altLang="zh-CN" dirty="0" err="1"/>
              <a:t>dobj</a:t>
            </a:r>
            <a:r>
              <a:rPr lang="zh-CN" altLang="en-US" dirty="0"/>
              <a:t>关系</a:t>
            </a:r>
          </a:p>
          <a:p>
            <a:pPr lvl="1"/>
            <a:r>
              <a:rPr lang="zh-CN" altLang="en-US" dirty="0"/>
              <a:t>结果表明在</a:t>
            </a:r>
            <a:r>
              <a:rPr lang="en-US" altLang="zh-CN" dirty="0"/>
              <a:t>BERT</a:t>
            </a:r>
            <a:r>
              <a:rPr lang="zh-CN" altLang="en-US" dirty="0"/>
              <a:t>模型中，确实存在一部分自注意力头较好地捕捉到特定的句法关系</a:t>
            </a:r>
          </a:p>
        </p:txBody>
      </p:sp>
      <p:pic>
        <p:nvPicPr>
          <p:cNvPr id="8" name="图片 7">
            <a:extLst>
              <a:ext uri="{FF2B5EF4-FFF2-40B4-BE49-F238E27FC236}">
                <a16:creationId xmlns:a16="http://schemas.microsoft.com/office/drawing/2014/main" id="{1200DEC5-FF08-BA48-8696-F18E853090FF}"/>
              </a:ext>
            </a:extLst>
          </p:cNvPr>
          <p:cNvPicPr>
            <a:picLocks noChangeAspect="1"/>
          </p:cNvPicPr>
          <p:nvPr/>
        </p:nvPicPr>
        <p:blipFill>
          <a:blip r:embed="rId3"/>
          <a:stretch>
            <a:fillRect/>
          </a:stretch>
        </p:blipFill>
        <p:spPr>
          <a:xfrm>
            <a:off x="6553499" y="1717140"/>
            <a:ext cx="5276642" cy="4017537"/>
          </a:xfrm>
          <a:prstGeom prst="rect">
            <a:avLst/>
          </a:prstGeom>
        </p:spPr>
      </p:pic>
    </p:spTree>
    <p:extLst>
      <p:ext uri="{BB962C8B-B14F-4D97-AF65-F5344CB8AC3E}">
        <p14:creationId xmlns:p14="http://schemas.microsoft.com/office/powerpoint/2010/main" val="2704263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41</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a:xfrm>
            <a:off x="888366" y="98277"/>
            <a:ext cx="6216972" cy="481783"/>
          </a:xfrm>
        </p:spPr>
        <p:txBody>
          <a:bodyPr/>
          <a:lstStyle/>
          <a:p>
            <a:r>
              <a:rPr lang="zh-CN" altLang="en-US" dirty="0"/>
              <a:t>深入理解</a:t>
            </a:r>
            <a:r>
              <a:rPr lang="en-US" altLang="zh-CN" dirty="0"/>
              <a:t>BERT</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a:xfrm>
            <a:off x="722326" y="1070857"/>
            <a:ext cx="5864875" cy="5310104"/>
          </a:xfrm>
        </p:spPr>
        <p:txBody>
          <a:bodyPr/>
          <a:lstStyle/>
          <a:p>
            <a:r>
              <a:rPr lang="zh-CN" altLang="en-US" b="1" dirty="0"/>
              <a:t>探针实验</a:t>
            </a:r>
          </a:p>
          <a:p>
            <a:pPr lvl="1"/>
            <a:r>
              <a:rPr lang="zh-CN" altLang="en-US" dirty="0"/>
              <a:t>自注意力反映了预训练模型内部信息的聚合过程，而模型的各层隐含层表示是聚合的结果</a:t>
            </a:r>
            <a:endParaRPr lang="en-US" altLang="zh-CN" dirty="0"/>
          </a:p>
          <a:p>
            <a:pPr lvl="1"/>
            <a:r>
              <a:rPr lang="zh-CN" altLang="en-US" dirty="0"/>
              <a:t>对预训练编码器的隐含层表示直接进行探针实验，更好地理解其特性</a:t>
            </a:r>
            <a:endParaRPr lang="en-US" altLang="zh-CN" dirty="0"/>
          </a:p>
          <a:p>
            <a:pPr lvl="1"/>
            <a:r>
              <a:rPr lang="zh-CN" altLang="en-US" dirty="0"/>
              <a:t>探针可以是一个简单的线性分类器，该分类器利用模型的隐含层表示作为特征在目标任务（如词性标注）上训练，从而根据该任务的表现对预训练模型隐含层表示中蕴含的语言学特征评估</a:t>
            </a:r>
            <a:endParaRPr lang="en-US" altLang="zh-CN" dirty="0"/>
          </a:p>
        </p:txBody>
      </p:sp>
      <p:pic>
        <p:nvPicPr>
          <p:cNvPr id="9" name="图片 8">
            <a:extLst>
              <a:ext uri="{FF2B5EF4-FFF2-40B4-BE49-F238E27FC236}">
                <a16:creationId xmlns:a16="http://schemas.microsoft.com/office/drawing/2014/main" id="{8416D4F3-32F4-C748-A7F7-B588E7DACC1C}"/>
              </a:ext>
            </a:extLst>
          </p:cNvPr>
          <p:cNvPicPr>
            <a:picLocks noChangeAspect="1"/>
          </p:cNvPicPr>
          <p:nvPr/>
        </p:nvPicPr>
        <p:blipFill>
          <a:blip r:embed="rId3"/>
          <a:stretch>
            <a:fillRect/>
          </a:stretch>
        </p:blipFill>
        <p:spPr>
          <a:xfrm>
            <a:off x="6587201" y="1717140"/>
            <a:ext cx="5469034" cy="4017537"/>
          </a:xfrm>
          <a:prstGeom prst="rect">
            <a:avLst/>
          </a:prstGeom>
        </p:spPr>
      </p:pic>
    </p:spTree>
    <p:extLst>
      <p:ext uri="{BB962C8B-B14F-4D97-AF65-F5344CB8AC3E}">
        <p14:creationId xmlns:p14="http://schemas.microsoft.com/office/powerpoint/2010/main" val="1211346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BB09A-B15B-4965-B751-9075DD9A750C}"/>
              </a:ext>
            </a:extLst>
          </p:cNvPr>
          <p:cNvSpPr>
            <a:spLocks noGrp="1"/>
          </p:cNvSpPr>
          <p:nvPr>
            <p:ph type="title"/>
          </p:nvPr>
        </p:nvSpPr>
        <p:spPr>
          <a:xfrm>
            <a:off x="838200" y="2766218"/>
            <a:ext cx="10515600" cy="1325563"/>
          </a:xfrm>
        </p:spPr>
        <p:txBody>
          <a:bodyPr/>
          <a:lstStyle/>
          <a:p>
            <a:r>
              <a:rPr lang="zh-CN" altLang="en-US" sz="6000" dirty="0">
                <a:latin typeface="Microsoft YaHei" panose="020B0503020204020204" pitchFamily="34" charset="-122"/>
                <a:ea typeface="Microsoft YaHei" panose="020B0503020204020204" pitchFamily="34" charset="-122"/>
                <a:cs typeface="+mn-ea"/>
                <a:sym typeface="+mn-lt"/>
              </a:rPr>
              <a:t>谢 谢！</a:t>
            </a:r>
          </a:p>
        </p:txBody>
      </p:sp>
      <p:sp>
        <p:nvSpPr>
          <p:cNvPr id="11" name="矩形 10">
            <a:extLst>
              <a:ext uri="{FF2B5EF4-FFF2-40B4-BE49-F238E27FC236}">
                <a16:creationId xmlns:a16="http://schemas.microsoft.com/office/drawing/2014/main" id="{7445D51A-8209-4663-86D4-4B08C45CB30B}"/>
              </a:ext>
            </a:extLst>
          </p:cNvPr>
          <p:cNvSpPr/>
          <p:nvPr/>
        </p:nvSpPr>
        <p:spPr>
          <a:xfrm>
            <a:off x="-1038688" y="3216887"/>
            <a:ext cx="4497517" cy="3780859"/>
          </a:xfrm>
          <a:prstGeom prst="rect">
            <a:avLst/>
          </a:prstGeom>
          <a:blipFill dpi="0" rotWithShape="1">
            <a:blip r:embed="rId3">
              <a:alphaModFix amt="45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67627D71-4C0B-F144-9A57-819B330D02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59571" y="173694"/>
            <a:ext cx="1977984" cy="280891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52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5</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ja-JP" altLang="en-US"/>
              <a:t>预训练模型三要素</a:t>
            </a:r>
            <a:endParaRPr lang="en-CN" dirty="0"/>
          </a:p>
        </p:txBody>
      </p:sp>
      <p:pic>
        <p:nvPicPr>
          <p:cNvPr id="38" name="图片 37">
            <a:extLst>
              <a:ext uri="{FF2B5EF4-FFF2-40B4-BE49-F238E27FC236}">
                <a16:creationId xmlns:a16="http://schemas.microsoft.com/office/drawing/2014/main" id="{0131878A-3536-5643-A9D3-29B28E539983}"/>
              </a:ext>
            </a:extLst>
          </p:cNvPr>
          <p:cNvPicPr>
            <a:picLocks noChangeAspect="1"/>
          </p:cNvPicPr>
          <p:nvPr/>
        </p:nvPicPr>
        <p:blipFill>
          <a:blip r:embed="rId3"/>
          <a:stretch>
            <a:fillRect/>
          </a:stretch>
        </p:blipFill>
        <p:spPr>
          <a:xfrm>
            <a:off x="0" y="1161665"/>
            <a:ext cx="12192000" cy="5220313"/>
          </a:xfrm>
          <a:prstGeom prst="rect">
            <a:avLst/>
          </a:prstGeom>
        </p:spPr>
      </p:pic>
    </p:spTree>
    <p:extLst>
      <p:ext uri="{BB962C8B-B14F-4D97-AF65-F5344CB8AC3E}">
        <p14:creationId xmlns:p14="http://schemas.microsoft.com/office/powerpoint/2010/main" val="148151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6</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zh-CN" altLang="en-US" dirty="0"/>
              <a:t>常见计算设备</a:t>
            </a:r>
            <a:endParaRPr lang="en-CN" dirty="0"/>
          </a:p>
        </p:txBody>
      </p:sp>
      <p:pic>
        <p:nvPicPr>
          <p:cNvPr id="5" name="图片 4">
            <a:extLst>
              <a:ext uri="{FF2B5EF4-FFF2-40B4-BE49-F238E27FC236}">
                <a16:creationId xmlns:a16="http://schemas.microsoft.com/office/drawing/2014/main" id="{EC378CF3-2ADE-A94C-94DD-7F95E1E3BD66}"/>
              </a:ext>
            </a:extLst>
          </p:cNvPr>
          <p:cNvPicPr>
            <a:picLocks noChangeAspect="1"/>
          </p:cNvPicPr>
          <p:nvPr/>
        </p:nvPicPr>
        <p:blipFill>
          <a:blip r:embed="rId3"/>
          <a:stretch>
            <a:fillRect/>
          </a:stretch>
        </p:blipFill>
        <p:spPr>
          <a:xfrm>
            <a:off x="6032488" y="1804639"/>
            <a:ext cx="5755828" cy="3248722"/>
          </a:xfrm>
          <a:prstGeom prst="rect">
            <a:avLst/>
          </a:prstGeom>
        </p:spPr>
      </p:pic>
      <p:sp>
        <p:nvSpPr>
          <p:cNvPr id="7" name="TextBox 21">
            <a:extLst>
              <a:ext uri="{FF2B5EF4-FFF2-40B4-BE49-F238E27FC236}">
                <a16:creationId xmlns:a16="http://schemas.microsoft.com/office/drawing/2014/main" id="{BB1DE013-59DE-6D4C-BD59-8A06DB7B86CD}"/>
              </a:ext>
            </a:extLst>
          </p:cNvPr>
          <p:cNvSpPr txBox="1"/>
          <p:nvPr/>
        </p:nvSpPr>
        <p:spPr>
          <a:xfrm>
            <a:off x="7656693" y="5053361"/>
            <a:ext cx="2507418" cy="369332"/>
          </a:xfrm>
          <a:prstGeom prst="rect">
            <a:avLst/>
          </a:prstGeom>
          <a:noFill/>
        </p:spPr>
        <p:txBody>
          <a:bodyPr wrap="none" rtlCol="0">
            <a:spAutoFit/>
          </a:bodyPr>
          <a:lstStyle/>
          <a:p>
            <a:r>
              <a:rPr lang="zh-CN" altLang="en-US" b="1" dirty="0">
                <a:latin typeface="Microsoft YaHei" panose="020B0503020204020204" pitchFamily="34" charset="-122"/>
                <a:ea typeface="Microsoft YaHei" panose="020B0503020204020204" pitchFamily="34" charset="-122"/>
              </a:rPr>
              <a:t>张量运算单元（</a:t>
            </a:r>
            <a:r>
              <a:rPr lang="en-US" altLang="zh-CN" b="1" dirty="0">
                <a:latin typeface="Microsoft YaHei" panose="020B0503020204020204" pitchFamily="34" charset="-122"/>
                <a:ea typeface="Microsoft YaHei" panose="020B0503020204020204" pitchFamily="34" charset="-122"/>
              </a:rPr>
              <a:t>TPU</a:t>
            </a:r>
            <a:r>
              <a:rPr lang="zh-CN" altLang="en-US" b="1" dirty="0">
                <a:latin typeface="Microsoft YaHei" panose="020B0503020204020204" pitchFamily="34" charset="-122"/>
                <a:ea typeface="Microsoft YaHei" panose="020B0503020204020204" pitchFamily="34" charset="-122"/>
              </a:rPr>
              <a:t>）</a:t>
            </a:r>
            <a:endParaRPr lang="en-CN" b="1"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EB69ED6C-58D7-464F-9DE2-C2F036401B82}"/>
              </a:ext>
            </a:extLst>
          </p:cNvPr>
          <p:cNvPicPr>
            <a:picLocks noChangeAspect="1"/>
          </p:cNvPicPr>
          <p:nvPr/>
        </p:nvPicPr>
        <p:blipFill>
          <a:blip r:embed="rId4"/>
          <a:stretch>
            <a:fillRect/>
          </a:stretch>
        </p:blipFill>
        <p:spPr>
          <a:xfrm>
            <a:off x="888366" y="1804639"/>
            <a:ext cx="4612564" cy="3254139"/>
          </a:xfrm>
          <a:prstGeom prst="rect">
            <a:avLst/>
          </a:prstGeom>
        </p:spPr>
      </p:pic>
      <p:sp>
        <p:nvSpPr>
          <p:cNvPr id="9" name="TextBox 21">
            <a:extLst>
              <a:ext uri="{FF2B5EF4-FFF2-40B4-BE49-F238E27FC236}">
                <a16:creationId xmlns:a16="http://schemas.microsoft.com/office/drawing/2014/main" id="{05AE4906-8BAD-454F-A0E7-39A2DBE8B0FF}"/>
              </a:ext>
            </a:extLst>
          </p:cNvPr>
          <p:cNvSpPr txBox="1"/>
          <p:nvPr/>
        </p:nvSpPr>
        <p:spPr>
          <a:xfrm>
            <a:off x="1940939" y="5053361"/>
            <a:ext cx="2539478" cy="369332"/>
          </a:xfrm>
          <a:prstGeom prst="rect">
            <a:avLst/>
          </a:prstGeom>
          <a:noFill/>
        </p:spPr>
        <p:txBody>
          <a:bodyPr wrap="none" rtlCol="0">
            <a:spAutoFit/>
          </a:bodyPr>
          <a:lstStyle/>
          <a:p>
            <a:r>
              <a:rPr lang="zh-CN" altLang="en-US" b="1" dirty="0">
                <a:latin typeface="Microsoft YaHei" panose="020B0503020204020204" pitchFamily="34" charset="-122"/>
                <a:ea typeface="Microsoft YaHei" panose="020B0503020204020204" pitchFamily="34" charset="-122"/>
              </a:rPr>
              <a:t>图形运算单元（</a:t>
            </a:r>
            <a:r>
              <a:rPr lang="en-US" altLang="zh-CN" b="1" dirty="0">
                <a:latin typeface="Microsoft YaHei" panose="020B0503020204020204" pitchFamily="34" charset="-122"/>
                <a:ea typeface="Microsoft YaHei" panose="020B0503020204020204" pitchFamily="34" charset="-122"/>
              </a:rPr>
              <a:t>GPU</a:t>
            </a:r>
            <a:r>
              <a:rPr lang="zh-CN" altLang="en-US" b="1" dirty="0">
                <a:latin typeface="Microsoft YaHei" panose="020B0503020204020204" pitchFamily="34" charset="-122"/>
                <a:ea typeface="Microsoft YaHei" panose="020B0503020204020204" pitchFamily="34" charset="-122"/>
              </a:rPr>
              <a:t>）</a:t>
            </a:r>
            <a:endParaRPr lang="en-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28356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CF3785-8FA4-1B46-83A8-BCE0BAA921EC}"/>
              </a:ext>
            </a:extLst>
          </p:cNvPr>
          <p:cNvSpPr>
            <a:spLocks noGrp="1"/>
          </p:cNvSpPr>
          <p:nvPr>
            <p:ph type="body" idx="1"/>
          </p:nvPr>
        </p:nvSpPr>
        <p:spPr>
          <a:xfrm>
            <a:off x="4794749" y="1215182"/>
            <a:ext cx="5167298" cy="453113"/>
          </a:xfrm>
        </p:spPr>
        <p:txBody>
          <a:bodyPr/>
          <a:lstStyle/>
          <a:p>
            <a:r>
              <a:rPr lang="zh-CN" altLang="en-US" dirty="0">
                <a:solidFill>
                  <a:schemeClr val="bg1">
                    <a:lumMod val="75000"/>
                  </a:schemeClr>
                </a:solidFill>
              </a:rPr>
              <a:t>概述</a:t>
            </a:r>
            <a:endParaRPr lang="en-CN" dirty="0">
              <a:solidFill>
                <a:schemeClr val="bg1">
                  <a:lumMod val="75000"/>
                </a:schemeClr>
              </a:solidFill>
            </a:endParaRPr>
          </a:p>
        </p:txBody>
      </p:sp>
      <p:sp>
        <p:nvSpPr>
          <p:cNvPr id="4" name="Text Placeholder 3">
            <a:extLst>
              <a:ext uri="{FF2B5EF4-FFF2-40B4-BE49-F238E27FC236}">
                <a16:creationId xmlns:a16="http://schemas.microsoft.com/office/drawing/2014/main" id="{BE3CC85B-BA81-6742-B016-A3106C6FE58F}"/>
              </a:ext>
            </a:extLst>
          </p:cNvPr>
          <p:cNvSpPr>
            <a:spLocks noGrp="1"/>
          </p:cNvSpPr>
          <p:nvPr>
            <p:ph type="body" idx="10"/>
          </p:nvPr>
        </p:nvSpPr>
        <p:spPr>
          <a:xfrm>
            <a:off x="3842413" y="894379"/>
            <a:ext cx="778752" cy="1035222"/>
          </a:xfrm>
        </p:spPr>
        <p:txBody>
          <a:bodyPr/>
          <a:lstStyle/>
          <a:p>
            <a:r>
              <a:rPr lang="en-US" altLang="zh-CN" dirty="0"/>
              <a:t>1</a:t>
            </a:r>
            <a:endParaRPr lang="en-CN" dirty="0"/>
          </a:p>
        </p:txBody>
      </p:sp>
      <p:sp>
        <p:nvSpPr>
          <p:cNvPr id="5" name="Text Placeholder 4">
            <a:extLst>
              <a:ext uri="{FF2B5EF4-FFF2-40B4-BE49-F238E27FC236}">
                <a16:creationId xmlns:a16="http://schemas.microsoft.com/office/drawing/2014/main" id="{F401C2F4-5A5E-9346-9152-B7C42CA5F27D}"/>
              </a:ext>
            </a:extLst>
          </p:cNvPr>
          <p:cNvSpPr>
            <a:spLocks noGrp="1"/>
          </p:cNvSpPr>
          <p:nvPr>
            <p:ph type="body" idx="11"/>
          </p:nvPr>
        </p:nvSpPr>
        <p:spPr>
          <a:xfrm>
            <a:off x="4794749" y="2338801"/>
            <a:ext cx="5167298" cy="453113"/>
          </a:xfrm>
        </p:spPr>
        <p:txBody>
          <a:bodyPr/>
          <a:lstStyle/>
          <a:p>
            <a:r>
              <a:rPr lang="zh-CN" altLang="en-US" dirty="0"/>
              <a:t>自回归预训练模型代表：</a:t>
            </a:r>
            <a:r>
              <a:rPr lang="en-US" altLang="zh-CN" dirty="0"/>
              <a:t>GPT</a:t>
            </a:r>
            <a:endParaRPr lang="en-CN" dirty="0"/>
          </a:p>
        </p:txBody>
      </p:sp>
      <p:sp>
        <p:nvSpPr>
          <p:cNvPr id="6" name="Text Placeholder 5">
            <a:extLst>
              <a:ext uri="{FF2B5EF4-FFF2-40B4-BE49-F238E27FC236}">
                <a16:creationId xmlns:a16="http://schemas.microsoft.com/office/drawing/2014/main" id="{7E8ECB88-36AC-8343-B105-0620CC8DB0C8}"/>
              </a:ext>
            </a:extLst>
          </p:cNvPr>
          <p:cNvSpPr>
            <a:spLocks noGrp="1"/>
          </p:cNvSpPr>
          <p:nvPr>
            <p:ph type="body" idx="12"/>
          </p:nvPr>
        </p:nvSpPr>
        <p:spPr>
          <a:xfrm>
            <a:off x="3842413" y="2017998"/>
            <a:ext cx="778752" cy="1035222"/>
          </a:xfrm>
        </p:spPr>
        <p:txBody>
          <a:bodyPr/>
          <a:lstStyle/>
          <a:p>
            <a:r>
              <a:rPr lang="en-US" altLang="zh-CN" dirty="0"/>
              <a:t>2</a:t>
            </a:r>
            <a:endParaRPr lang="en-CN" dirty="0"/>
          </a:p>
        </p:txBody>
      </p:sp>
      <p:sp>
        <p:nvSpPr>
          <p:cNvPr id="7" name="Text Placeholder 6">
            <a:extLst>
              <a:ext uri="{FF2B5EF4-FFF2-40B4-BE49-F238E27FC236}">
                <a16:creationId xmlns:a16="http://schemas.microsoft.com/office/drawing/2014/main" id="{21499134-7F08-E947-BA23-356850BB5563}"/>
              </a:ext>
            </a:extLst>
          </p:cNvPr>
          <p:cNvSpPr>
            <a:spLocks noGrp="1"/>
          </p:cNvSpPr>
          <p:nvPr>
            <p:ph type="body" idx="13"/>
          </p:nvPr>
        </p:nvSpPr>
        <p:spPr>
          <a:xfrm>
            <a:off x="4794749" y="3462420"/>
            <a:ext cx="5167298" cy="453113"/>
          </a:xfrm>
        </p:spPr>
        <p:txBody>
          <a:bodyPr/>
          <a:lstStyle/>
          <a:p>
            <a:r>
              <a:rPr lang="zh-CN" altLang="en-US" dirty="0">
                <a:solidFill>
                  <a:schemeClr val="bg1">
                    <a:lumMod val="75000"/>
                  </a:schemeClr>
                </a:solidFill>
              </a:rPr>
              <a:t>自编码预训练模型代表：</a:t>
            </a:r>
            <a:r>
              <a:rPr lang="en-US" altLang="zh-CN" dirty="0">
                <a:solidFill>
                  <a:schemeClr val="bg1">
                    <a:lumMod val="75000"/>
                  </a:schemeClr>
                </a:solidFill>
              </a:rPr>
              <a:t>BERT</a:t>
            </a:r>
            <a:endParaRPr lang="en-CN" dirty="0">
              <a:solidFill>
                <a:schemeClr val="bg1">
                  <a:lumMod val="75000"/>
                </a:schemeClr>
              </a:solidFill>
            </a:endParaRPr>
          </a:p>
        </p:txBody>
      </p:sp>
      <p:sp>
        <p:nvSpPr>
          <p:cNvPr id="8" name="Text Placeholder 7">
            <a:extLst>
              <a:ext uri="{FF2B5EF4-FFF2-40B4-BE49-F238E27FC236}">
                <a16:creationId xmlns:a16="http://schemas.microsoft.com/office/drawing/2014/main" id="{521FD7CF-8108-9A46-8D80-E6152E0C6D79}"/>
              </a:ext>
            </a:extLst>
          </p:cNvPr>
          <p:cNvSpPr>
            <a:spLocks noGrp="1"/>
          </p:cNvSpPr>
          <p:nvPr>
            <p:ph type="body" idx="14"/>
          </p:nvPr>
        </p:nvSpPr>
        <p:spPr>
          <a:xfrm>
            <a:off x="3842413" y="3141617"/>
            <a:ext cx="778752" cy="1035222"/>
          </a:xfrm>
        </p:spPr>
        <p:txBody>
          <a:bodyPr/>
          <a:lstStyle/>
          <a:p>
            <a:r>
              <a:rPr lang="en-US" altLang="zh-CN" dirty="0"/>
              <a:t>3</a:t>
            </a:r>
            <a:endParaRPr lang="en-CN" dirty="0"/>
          </a:p>
        </p:txBody>
      </p:sp>
      <p:sp>
        <p:nvSpPr>
          <p:cNvPr id="9" name="Text Placeholder 8">
            <a:extLst>
              <a:ext uri="{FF2B5EF4-FFF2-40B4-BE49-F238E27FC236}">
                <a16:creationId xmlns:a16="http://schemas.microsoft.com/office/drawing/2014/main" id="{70F1FBC5-E444-3741-9397-FCDB020C2C4C}"/>
              </a:ext>
            </a:extLst>
          </p:cNvPr>
          <p:cNvSpPr>
            <a:spLocks noGrp="1"/>
          </p:cNvSpPr>
          <p:nvPr>
            <p:ph type="body" idx="15"/>
          </p:nvPr>
        </p:nvSpPr>
        <p:spPr>
          <a:xfrm>
            <a:off x="4794749" y="4586039"/>
            <a:ext cx="5167298" cy="453113"/>
          </a:xfrm>
        </p:spPr>
        <p:txBody>
          <a:bodyPr/>
          <a:lstStyle/>
          <a:p>
            <a:r>
              <a:rPr lang="zh-CN" altLang="en-US" dirty="0">
                <a:solidFill>
                  <a:schemeClr val="bg1">
                    <a:lumMod val="75000"/>
                  </a:schemeClr>
                </a:solidFill>
              </a:rPr>
              <a:t>预训练语言模型的应用</a:t>
            </a:r>
            <a:endParaRPr lang="en-CN" dirty="0">
              <a:solidFill>
                <a:schemeClr val="bg1">
                  <a:lumMod val="75000"/>
                </a:schemeClr>
              </a:solidFill>
            </a:endParaRPr>
          </a:p>
        </p:txBody>
      </p:sp>
      <p:sp>
        <p:nvSpPr>
          <p:cNvPr id="10" name="Text Placeholder 9">
            <a:extLst>
              <a:ext uri="{FF2B5EF4-FFF2-40B4-BE49-F238E27FC236}">
                <a16:creationId xmlns:a16="http://schemas.microsoft.com/office/drawing/2014/main" id="{1B442C26-87DE-9340-9CF9-8F1D39417235}"/>
              </a:ext>
            </a:extLst>
          </p:cNvPr>
          <p:cNvSpPr>
            <a:spLocks noGrp="1"/>
          </p:cNvSpPr>
          <p:nvPr>
            <p:ph type="body" idx="16"/>
          </p:nvPr>
        </p:nvSpPr>
        <p:spPr>
          <a:xfrm>
            <a:off x="3842413" y="4265236"/>
            <a:ext cx="778752" cy="1035222"/>
          </a:xfrm>
        </p:spPr>
        <p:txBody>
          <a:bodyPr/>
          <a:lstStyle/>
          <a:p>
            <a:r>
              <a:rPr lang="en-US" altLang="zh-CN" dirty="0"/>
              <a:t>4</a:t>
            </a:r>
            <a:endParaRPr lang="en-CN" dirty="0"/>
          </a:p>
        </p:txBody>
      </p:sp>
      <p:sp>
        <p:nvSpPr>
          <p:cNvPr id="12" name="Text Placeholder 8">
            <a:extLst>
              <a:ext uri="{FF2B5EF4-FFF2-40B4-BE49-F238E27FC236}">
                <a16:creationId xmlns:a16="http://schemas.microsoft.com/office/drawing/2014/main" id="{65A8DE17-2D0E-CD45-B6A8-413D4182FBA2}"/>
              </a:ext>
            </a:extLst>
          </p:cNvPr>
          <p:cNvSpPr txBox="1">
            <a:spLocks/>
          </p:cNvSpPr>
          <p:nvPr/>
        </p:nvSpPr>
        <p:spPr>
          <a:xfrm>
            <a:off x="4794749" y="5709658"/>
            <a:ext cx="5167298" cy="45311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solidFill>
                  <a:schemeClr val="bg1">
                    <a:lumMod val="75000"/>
                  </a:schemeClr>
                </a:solidFill>
              </a:rPr>
              <a:t>深入理解</a:t>
            </a:r>
            <a:r>
              <a:rPr lang="en-US" altLang="zh-CN" dirty="0">
                <a:solidFill>
                  <a:schemeClr val="bg1">
                    <a:lumMod val="75000"/>
                  </a:schemeClr>
                </a:solidFill>
              </a:rPr>
              <a:t>BERT</a:t>
            </a:r>
            <a:endParaRPr lang="en-CN" dirty="0">
              <a:solidFill>
                <a:schemeClr val="bg1">
                  <a:lumMod val="75000"/>
                </a:schemeClr>
              </a:solidFill>
            </a:endParaRPr>
          </a:p>
        </p:txBody>
      </p:sp>
      <p:sp>
        <p:nvSpPr>
          <p:cNvPr id="13" name="Text Placeholder 9">
            <a:extLst>
              <a:ext uri="{FF2B5EF4-FFF2-40B4-BE49-F238E27FC236}">
                <a16:creationId xmlns:a16="http://schemas.microsoft.com/office/drawing/2014/main" id="{0534EF25-FD3D-1B49-B69C-AD4129D3778F}"/>
              </a:ext>
            </a:extLst>
          </p:cNvPr>
          <p:cNvSpPr txBox="1">
            <a:spLocks/>
          </p:cNvSpPr>
          <p:nvPr/>
        </p:nvSpPr>
        <p:spPr>
          <a:xfrm>
            <a:off x="3842413" y="5388855"/>
            <a:ext cx="778752" cy="103522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5400" b="0" kern="1200">
                <a:solidFill>
                  <a:schemeClr val="tx1"/>
                </a:solidFill>
                <a:latin typeface="Impact" panose="020B080603090205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dirty="0"/>
              <a:t>5</a:t>
            </a:r>
            <a:endParaRPr lang="en-CN" dirty="0"/>
          </a:p>
        </p:txBody>
      </p:sp>
    </p:spTree>
    <p:extLst>
      <p:ext uri="{BB962C8B-B14F-4D97-AF65-F5344CB8AC3E}">
        <p14:creationId xmlns:p14="http://schemas.microsoft.com/office/powerpoint/2010/main" val="273037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8</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GPT</a:t>
            </a:r>
            <a:endParaRPr lang="en-CN" dirty="0"/>
          </a:p>
        </p:txBody>
      </p:sp>
      <p:sp>
        <p:nvSpPr>
          <p:cNvPr id="5" name="Content Placeholder 4">
            <a:extLst>
              <a:ext uri="{FF2B5EF4-FFF2-40B4-BE49-F238E27FC236}">
                <a16:creationId xmlns:a16="http://schemas.microsoft.com/office/drawing/2014/main" id="{03B7696C-F247-4641-9A37-1CD4E9D2DDA2}"/>
              </a:ext>
            </a:extLst>
          </p:cNvPr>
          <p:cNvSpPr>
            <a:spLocks noGrp="1"/>
          </p:cNvSpPr>
          <p:nvPr>
            <p:ph sz="quarter" idx="1"/>
          </p:nvPr>
        </p:nvSpPr>
        <p:spPr/>
        <p:txBody>
          <a:bodyPr/>
          <a:lstStyle/>
          <a:p>
            <a:r>
              <a:rPr lang="en-US" altLang="zh-CN" b="1" dirty="0"/>
              <a:t>GPT: G</a:t>
            </a:r>
            <a:r>
              <a:rPr lang="en-US" altLang="zh-CN" dirty="0"/>
              <a:t>enerative</a:t>
            </a:r>
            <a:r>
              <a:rPr lang="en-US" altLang="zh-CN" b="1" dirty="0"/>
              <a:t> P</a:t>
            </a:r>
            <a:r>
              <a:rPr lang="en-US" altLang="zh-CN" dirty="0"/>
              <a:t>re-</a:t>
            </a:r>
            <a:r>
              <a:rPr lang="en-US" altLang="zh-CN" b="1" dirty="0"/>
              <a:t>T</a:t>
            </a:r>
            <a:r>
              <a:rPr lang="en-US" altLang="zh-CN" dirty="0"/>
              <a:t>raining</a:t>
            </a:r>
          </a:p>
          <a:p>
            <a:pPr lvl="1"/>
            <a:r>
              <a:rPr lang="en-US" altLang="zh-CN" dirty="0" err="1"/>
              <a:t>OpenAI</a:t>
            </a:r>
            <a:r>
              <a:rPr lang="zh-CN" altLang="en-US" dirty="0"/>
              <a:t>提出了“生成式预训练</a:t>
            </a:r>
            <a:r>
              <a:rPr lang="en-US" altLang="zh-CN" dirty="0"/>
              <a:t>+</a:t>
            </a:r>
            <a:r>
              <a:rPr lang="zh-CN" altLang="en-US" dirty="0"/>
              <a:t>判别式精调”框架</a:t>
            </a:r>
          </a:p>
          <a:p>
            <a:pPr lvl="1"/>
            <a:r>
              <a:rPr lang="zh-CN" altLang="en-US" dirty="0"/>
              <a:t>正式开启了自然语言处理领域</a:t>
            </a:r>
            <a:r>
              <a:rPr lang="zh-CN" altLang="en-US" b="1" dirty="0"/>
              <a:t>“预训练</a:t>
            </a:r>
            <a:r>
              <a:rPr lang="en-US" altLang="zh-CN" b="1" dirty="0"/>
              <a:t>+</a:t>
            </a:r>
            <a:r>
              <a:rPr lang="zh-CN" altLang="en-US" b="1" dirty="0"/>
              <a:t>精调”</a:t>
            </a:r>
            <a:r>
              <a:rPr lang="zh-CN" altLang="en-US" dirty="0"/>
              <a:t>的新时代</a:t>
            </a:r>
          </a:p>
        </p:txBody>
      </p:sp>
      <p:graphicFrame>
        <p:nvGraphicFramePr>
          <p:cNvPr id="6" name="Content Placeholder 5">
            <a:extLst>
              <a:ext uri="{FF2B5EF4-FFF2-40B4-BE49-F238E27FC236}">
                <a16:creationId xmlns:a16="http://schemas.microsoft.com/office/drawing/2014/main" id="{BC74A3FF-1C97-CE43-90C1-0A0A92582CCB}"/>
              </a:ext>
            </a:extLst>
          </p:cNvPr>
          <p:cNvGraphicFramePr>
            <a:graphicFrameLocks/>
          </p:cNvGraphicFramePr>
          <p:nvPr>
            <p:extLst>
              <p:ext uri="{D42A27DB-BD31-4B8C-83A1-F6EECF244321}">
                <p14:modId xmlns:p14="http://schemas.microsoft.com/office/powerpoint/2010/main" val="2960982988"/>
              </p:ext>
            </p:extLst>
          </p:nvPr>
        </p:nvGraphicFramePr>
        <p:xfrm>
          <a:off x="1045711" y="2583366"/>
          <a:ext cx="9443869" cy="3734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570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9A64CD-4B8E-AF4E-AFD6-DF400C273BA8}"/>
              </a:ext>
            </a:extLst>
          </p:cNvPr>
          <p:cNvSpPr>
            <a:spLocks noGrp="1"/>
          </p:cNvSpPr>
          <p:nvPr>
            <p:ph type="sldNum" sz="quarter" idx="12"/>
          </p:nvPr>
        </p:nvSpPr>
        <p:spPr/>
        <p:txBody>
          <a:bodyPr/>
          <a:lstStyle/>
          <a:p>
            <a:fld id="{85F8B262-510B-45FB-9F68-19347AFD565E}" type="slidenum">
              <a:rPr lang="zh-CN" altLang="en-US" smtClean="0"/>
              <a:pPr/>
              <a:t>9</a:t>
            </a:fld>
            <a:endParaRPr lang="zh-CN" altLang="en-US" dirty="0"/>
          </a:p>
        </p:txBody>
      </p:sp>
      <p:sp>
        <p:nvSpPr>
          <p:cNvPr id="3" name="Footer Placeholder 2">
            <a:extLst>
              <a:ext uri="{FF2B5EF4-FFF2-40B4-BE49-F238E27FC236}">
                <a16:creationId xmlns:a16="http://schemas.microsoft.com/office/drawing/2014/main" id="{15AC33AC-2CBA-F44E-9387-ACE8AAE0BD39}"/>
              </a:ext>
            </a:extLst>
          </p:cNvPr>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Title 3">
            <a:extLst>
              <a:ext uri="{FF2B5EF4-FFF2-40B4-BE49-F238E27FC236}">
                <a16:creationId xmlns:a16="http://schemas.microsoft.com/office/drawing/2014/main" id="{9B633A5C-B76C-3E43-9822-560600D17233}"/>
              </a:ext>
            </a:extLst>
          </p:cNvPr>
          <p:cNvSpPr>
            <a:spLocks noGrp="1"/>
          </p:cNvSpPr>
          <p:nvPr>
            <p:ph type="title"/>
          </p:nvPr>
        </p:nvSpPr>
        <p:spPr/>
        <p:txBody>
          <a:bodyPr/>
          <a:lstStyle/>
          <a:p>
            <a:r>
              <a:rPr lang="en-US" altLang="zh-CN" dirty="0"/>
              <a:t>GPT</a:t>
            </a:r>
            <a:r>
              <a:rPr lang="zh-CN" altLang="en-US" dirty="0"/>
              <a:t>：模型结构</a:t>
            </a:r>
            <a:endParaRPr lang="en-CN" dirty="0"/>
          </a:p>
        </p:txBody>
      </p:sp>
      <p:pic>
        <p:nvPicPr>
          <p:cNvPr id="8" name="图片 7">
            <a:extLst>
              <a:ext uri="{FF2B5EF4-FFF2-40B4-BE49-F238E27FC236}">
                <a16:creationId xmlns:a16="http://schemas.microsoft.com/office/drawing/2014/main" id="{511480D6-F20E-C342-89B9-FFAB7AF85C26}"/>
              </a:ext>
            </a:extLst>
          </p:cNvPr>
          <p:cNvPicPr>
            <a:picLocks noChangeAspect="1"/>
          </p:cNvPicPr>
          <p:nvPr/>
        </p:nvPicPr>
        <p:blipFill>
          <a:blip r:embed="rId3"/>
          <a:stretch>
            <a:fillRect/>
          </a:stretch>
        </p:blipFill>
        <p:spPr>
          <a:xfrm>
            <a:off x="1345580" y="1410885"/>
            <a:ext cx="9500839" cy="4489328"/>
          </a:xfrm>
          <a:prstGeom prst="rect">
            <a:avLst/>
          </a:prstGeom>
        </p:spPr>
      </p:pic>
    </p:spTree>
    <p:extLst>
      <p:ext uri="{BB962C8B-B14F-4D97-AF65-F5344CB8AC3E}">
        <p14:creationId xmlns:p14="http://schemas.microsoft.com/office/powerpoint/2010/main" val="2736576347"/>
      </p:ext>
    </p:extLst>
  </p:cSld>
  <p:clrMapOvr>
    <a:masterClrMapping/>
  </p:clrMapOvr>
</p:sld>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4472C4"/>
      </a:accent1>
      <a:accent2>
        <a:srgbClr val="5B9BD5"/>
      </a:accent2>
      <a:accent3>
        <a:srgbClr val="A5A5A5"/>
      </a:accent3>
      <a:accent4>
        <a:srgbClr val="C00000"/>
      </a:accent4>
      <a:accent5>
        <a:srgbClr val="5B9BD5"/>
      </a:accent5>
      <a:accent6>
        <a:srgbClr val="70AD47"/>
      </a:accent6>
      <a:hlink>
        <a:srgbClr val="0563C1"/>
      </a:hlink>
      <a:folHlink>
        <a:srgbClr val="954F72"/>
      </a:folHlink>
    </a:clrScheme>
    <a:fontScheme name="hllm4cnv">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9662</TotalTime>
  <Words>2095</Words>
  <Application>Microsoft Macintosh PowerPoint</Application>
  <PresentationFormat>Widescreen</PresentationFormat>
  <Paragraphs>382</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等线</vt:lpstr>
      <vt:lpstr>微软雅黑</vt:lpstr>
      <vt:lpstr>微软雅黑</vt:lpstr>
      <vt:lpstr>Arial</vt:lpstr>
      <vt:lpstr>Impact</vt:lpstr>
      <vt:lpstr>Wingdings</vt:lpstr>
      <vt:lpstr>Office 主题​​</vt:lpstr>
      <vt:lpstr>PowerPoint Presentation</vt:lpstr>
      <vt:lpstr>PowerPoint Presentation</vt:lpstr>
      <vt:lpstr>PowerPoint Presentation</vt:lpstr>
      <vt:lpstr>动态词向量模型的问题</vt:lpstr>
      <vt:lpstr>预训练模型三要素</vt:lpstr>
      <vt:lpstr>常见计算设备</vt:lpstr>
      <vt:lpstr>PowerPoint Presentation</vt:lpstr>
      <vt:lpstr>GPT</vt:lpstr>
      <vt:lpstr>GPT：模型结构</vt:lpstr>
      <vt:lpstr>GPT：无监督预训练</vt:lpstr>
      <vt:lpstr>GPT：有监督任务精调</vt:lpstr>
      <vt:lpstr>GPT：适配不同的下游任务</vt:lpstr>
      <vt:lpstr>PowerPoint Presentation</vt:lpstr>
      <vt:lpstr>BERT</vt:lpstr>
      <vt:lpstr>BERT</vt:lpstr>
      <vt:lpstr>BERT：模型结构</vt:lpstr>
      <vt:lpstr>BERT：输入表示</vt:lpstr>
      <vt:lpstr>BERT：基本预训练任务</vt:lpstr>
      <vt:lpstr>BERT：基本预训练任务</vt:lpstr>
      <vt:lpstr>BERT：基本预训练任务</vt:lpstr>
      <vt:lpstr>BERT：基本预训练任务</vt:lpstr>
      <vt:lpstr>BERT：更多预训练任务</vt:lpstr>
      <vt:lpstr>BERT：更多预训练任务</vt:lpstr>
      <vt:lpstr>BERT：更多预训练任务</vt:lpstr>
      <vt:lpstr>PowerPoint Presentation</vt:lpstr>
      <vt:lpstr>预训练语言模型应用</vt:lpstr>
      <vt:lpstr>预训练语言模型应用</vt:lpstr>
      <vt:lpstr>预训练语言模型应用</vt:lpstr>
      <vt:lpstr>预训练语言模型应用</vt:lpstr>
      <vt:lpstr>预训练语言模型应用</vt:lpstr>
      <vt:lpstr>预训练语言模型应用</vt:lpstr>
      <vt:lpstr>预训练语言模型应用</vt:lpstr>
      <vt:lpstr>预训练语言模型应用</vt:lpstr>
      <vt:lpstr>预训练语言模型应用</vt:lpstr>
      <vt:lpstr>PowerPoint Presentation</vt:lpstr>
      <vt:lpstr>深入理解BERT</vt:lpstr>
      <vt:lpstr>深入理解BERT</vt:lpstr>
      <vt:lpstr>深入理解BERT</vt:lpstr>
      <vt:lpstr>深入理解BERT</vt:lpstr>
      <vt:lpstr>深入理解BERT</vt:lpstr>
      <vt:lpstr>深入理解BERT</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QH</dc:creator>
  <cp:lastModifiedBy>Che Wanxiang</cp:lastModifiedBy>
  <cp:revision>663</cp:revision>
  <dcterms:created xsi:type="dcterms:W3CDTF">2020-10-10T02:02:30Z</dcterms:created>
  <dcterms:modified xsi:type="dcterms:W3CDTF">2021-09-26T00:52:33Z</dcterms:modified>
</cp:coreProperties>
</file>